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3" r:id="rId6"/>
    <p:sldId id="274" r:id="rId7"/>
    <p:sldId id="271" r:id="rId8"/>
    <p:sldId id="275" r:id="rId9"/>
    <p:sldId id="272" r:id="rId10"/>
    <p:sldId id="283" r:id="rId11"/>
    <p:sldId id="276" r:id="rId12"/>
    <p:sldId id="277" r:id="rId13"/>
    <p:sldId id="278" r:id="rId14"/>
    <p:sldId id="279" r:id="rId15"/>
    <p:sldId id="267" r:id="rId16"/>
    <p:sldId id="284" r:id="rId17"/>
    <p:sldId id="281" r:id="rId18"/>
    <p:sldId id="282" r:id="rId19"/>
    <p:sldId id="280" r:id="rId20"/>
    <p:sldId id="270" r:id="rId21"/>
    <p:sldId id="25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ke Kwantes" initials="LK" lastIdx="1" clrIdx="0">
    <p:extLst>
      <p:ext uri="{19B8F6BF-5375-455C-9EA6-DF929625EA0E}">
        <p15:presenceInfo xmlns:p15="http://schemas.microsoft.com/office/powerpoint/2012/main" userId="S::KWANT@vozaanstad.nl::ab95a2fb-d2da-49f2-a3d1-6b3309c1f5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4C322-CC90-4BA6-849A-70E7587ADDD8}" v="22" dt="2022-10-10T14:12:5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1593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3D74-026C-46D7-8DA1-7C899DD99690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19DF-5665-4D83-8435-F525D21387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4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30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7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** </a:t>
            </a:r>
            <a:r>
              <a:rPr lang="nl-NL" sz="1200" b="0" i="0" dirty="0">
                <a:effectLst/>
                <a:latin typeface="Gotham Rounded Book" pitchFamily="50" charset="0"/>
              </a:rPr>
              <a:t>Leerlingen met het schooladvies praktijkonderwijs of een aanbeveling vso, krijgen uiterlijk half mei bericht van hun school van inschrijving.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81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30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11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80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53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61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89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83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* o.a. Keuzegids POVO 2022 en de website POVO-Zaanstreek.nl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** </a:t>
            </a:r>
            <a:r>
              <a:rPr lang="nl-NL" sz="1200" b="0" i="0" dirty="0">
                <a:effectLst/>
                <a:latin typeface="Gotham Rounded Book" pitchFamily="50" charset="0"/>
              </a:rPr>
              <a:t>Leerlingen met het schooladvies praktijkonderwijs of een aanbeveling opdc of vso, krijgen uiterlijk half mei bericht van hun school van inschrijving.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19DF-5665-4D83-8435-F525D213876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5DAD9-0331-46DB-BFFE-DE604FFD0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F13992-8A53-47C6-8D04-0A46E0857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5B96B-3A6F-4443-85EF-8D5D4022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2E732D-6158-4BCB-A806-E5C77CB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11C4B2-7F07-4A04-9E0E-D22B63BE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24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248FF-0716-4FE9-AE53-D734C47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727008-5A53-4FBE-B9F0-7B1364AC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444E2D-DE0C-41EB-BC28-2CD3D8F0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4E102D-9056-418E-9C2C-AD5DAF74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DAC769-E359-4A54-AD42-C56FC10E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89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84FEDD-E70C-4291-B09A-107F2B3E1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98E108-6AA6-4896-AF41-26B40FF35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79B153-B6F4-4D51-BC76-29A0F9B8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834B10-25E4-41A5-96BB-4AFE7181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FA2DA-5A0F-4B9F-8619-3401D876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06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DC321-405C-4866-B860-68137107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66AFD-0AFE-49E6-B2A9-C0B6BB051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72310-2FDF-4B16-B044-3550CD20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ECE05A-196D-4911-993F-AC17488D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991C5C-F081-4CD8-AE05-BC3CC1BB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1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CBC28-2E0D-4629-BA73-CC9FA91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F5B0E0-824F-405D-981C-979771E40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F62ECF-2116-41B3-B698-1D65A8F8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41A817-305C-4BB6-AC43-CCAD262C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AF61B8-1587-4118-B8BA-95C08467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48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25821-0766-4354-8B1B-8D1F999C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7D2F1D-2F7B-4348-8601-4F400FB50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920E17-E00A-47E7-B5B2-83AC4234C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7DC4FD-6BEE-4927-9995-599E19CC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40E1D6-6001-479D-8AAC-D2D77EE4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1C03DC-FEE6-4FC7-8125-16A5A27A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5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1EAB-F5BE-4F96-AFEF-1EB637D5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D5F6D-6DC1-433C-8DB5-2830265B4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DE1CAB-B511-4417-BC62-A74B08BB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31B8D-C8C1-46DE-9CE1-BC2A5A25E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E4F550-BE6B-49A3-A7CD-C27458FA7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E40580-F5A4-43C0-B1CD-93E7D5DF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D38954-8932-409F-9124-A8A2D602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C333D1-C192-425E-9E38-7871ACAB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9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BCD28-8907-4ED0-9FBC-8D18CD8D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CBF4AD-8653-4EA9-8532-A2DB14A1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A6BD76-71CB-4A90-A671-60F919CE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1AC620-9723-469F-8E2F-3DAF35C2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63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1892273-662A-41D5-9DA6-A9149F96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7A1DA4-D343-415B-95D6-FBD0607F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FC465-9B3F-4DAC-BAAA-A43518F0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2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20264-54F4-4B22-AAA4-4593B4AF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A7B07-75BC-40A9-B696-13A1364A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0A3310-3513-4C8B-B75E-7695E01D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63FDA0-EC18-41EF-9558-D08505E6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FD06C1-E18D-4E3D-A097-CED448D5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BF1376-8B30-49CE-A787-49E06E38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14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41641-8C49-4FFD-A0CC-1916CEE4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66E4CB-406E-4120-998D-E55763101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EC5F46-F91D-45D2-841C-5FA800B25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BA2B9A-1670-44DC-ADBA-4BC5B130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AAC12D-029C-4731-8884-B56DC07D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42DBC3-E466-45A1-8D3E-459B3AC9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54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189D3C-3652-4C8E-BC7A-5ED4EFC0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8D24E5-D20C-4613-8C8F-5F74259F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D827D-D7D3-4888-990C-60D333CA2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C456-4786-41F7-8E5C-8746A37EDD6C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82264-E466-4BF6-A5B6-2CF81C62B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6F2B4C-9772-4231-90B6-EFC2F62D1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5A48-BDB5-4CA0-B6AF-294717662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9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ovo-zaanstreek.nl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ovo-zaanstreek.nl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E975-85B0-4250-B21E-5295EC08E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 anchor="ctr">
            <a:normAutofit/>
          </a:bodyPr>
          <a:lstStyle/>
          <a:p>
            <a:r>
              <a:rPr lang="nl-NL" sz="4400" b="0" i="0" u="none" strike="noStrike" dirty="0">
                <a:solidFill>
                  <a:srgbClr val="262626"/>
                </a:solidFill>
                <a:effectLst/>
                <a:latin typeface="Gotham Rounded Book" pitchFamily="50" charset="0"/>
              </a:rPr>
              <a:t>De overstap van primair naar voortgezet onderwijs</a:t>
            </a:r>
            <a:endParaRPr lang="nl-NL" sz="4400" dirty="0">
              <a:latin typeface="Gotham Rounded Book" pitchFamily="50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4A421D-AEDC-45AB-B38F-C04765A90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0788"/>
            <a:ext cx="9144000" cy="1655762"/>
          </a:xfrm>
        </p:spPr>
        <p:txBody>
          <a:bodyPr anchor="t">
            <a:normAutofit lnSpcReduction="10000"/>
          </a:bodyPr>
          <a:lstStyle/>
          <a:p>
            <a:endParaRPr lang="nl-NL" b="0" i="0" u="none" strike="noStrike" cap="all" dirty="0">
              <a:solidFill>
                <a:srgbClr val="455F51"/>
              </a:solidFill>
              <a:effectLst/>
              <a:latin typeface="Gotham Rounded Book" pitchFamily="50" charset="0"/>
            </a:endParaRPr>
          </a:p>
          <a:p>
            <a:endParaRPr lang="nl-NL" cap="all" dirty="0">
              <a:solidFill>
                <a:srgbClr val="455F51"/>
              </a:solidFill>
              <a:latin typeface="Gotham Rounded Book" pitchFamily="50" charset="0"/>
            </a:endParaRPr>
          </a:p>
          <a:p>
            <a:r>
              <a:rPr lang="nl-NL" b="0" i="0" u="none" strike="noStrike" cap="all" dirty="0">
                <a:solidFill>
                  <a:srgbClr val="455F51"/>
                </a:solidFill>
                <a:effectLst/>
                <a:latin typeface="Gotham Rounded Book" pitchFamily="50" charset="0"/>
              </a:rPr>
              <a:t>INFORMATIE VOOR OUDERS VAN LEERLINGEN UIT GROEP 8</a:t>
            </a:r>
            <a:endParaRPr lang="nl-NL" dirty="0">
              <a:latin typeface="Gotham Rounded Book" pitchFamily="50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4E6FD7-3B66-BC15-E406-7CDA7D210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5B1A976-88C8-949B-BB4E-131D82369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8" y="2919935"/>
            <a:ext cx="7303023" cy="25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0" y="50966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2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Schooladviezen en keuze VO-scholen</a:t>
            </a:r>
            <a:endParaRPr lang="nl-NL" sz="32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1727200" y="1172443"/>
            <a:ext cx="8737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Keuzemogelijkheid aanmeldformulier - vervolg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b="0" i="0" dirty="0">
              <a:solidFill>
                <a:srgbClr val="40404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Mavo</a:t>
            </a: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 (vmbo-t&gt; theoretische leerweg)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Compaen VMBO/ Pascal Zuid/ Het Saenredam/ Trias VMBO/ Zuiderzee College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Mavo/havo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Compaen VMBO/ Pascal Zuid/ Het Saenredam/ Trias VMBO/ Zuiderzee College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Havo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Bertrand Russell college/ Blaise Pascal College/ Het Saenredam/ St. Michaël College/ Zaanlands Lyceum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Havo/vwo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Bertrand Russell college/ Blaise Pascal College/ Het Saenredam/ St. Michaël College/ Zaanlands Lyceum</a:t>
            </a:r>
          </a:p>
          <a:p>
            <a:pPr marL="285750" indent="-28575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Vwo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Bertrand Russell college/ Blaise Pascal College/ St. Michaël College/ Zaanlands Lyceum</a:t>
            </a:r>
          </a:p>
          <a:p>
            <a:pPr marL="285750" indent="-285750" algn="l" rtl="0" fontAlgn="base">
              <a:buBlip>
                <a:blip r:embed="rId4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l" rtl="0" fontAlgn="base"/>
            <a:endParaRPr lang="nl-NL" sz="1600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sz="1600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sz="1600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en-US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2EC324-1D26-FA38-82EE-288BC1DDE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0" y="50966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2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Schooladviezen en keuze VO-scholen</a:t>
            </a:r>
            <a:endParaRPr lang="nl-NL" sz="32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1727200" y="1172443"/>
            <a:ext cx="8737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Dubbeladviezen</a:t>
            </a:r>
          </a:p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Bij een dubbeladvies is het uitgangspunt dat de VO-school in ieder geval het ‘laagste niveau’ van de twee moet kunnen aanbieden.</a:t>
            </a:r>
          </a:p>
          <a:p>
            <a:pPr algn="l" rtl="0" fontAlgn="base"/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Mavo/havo</a:t>
            </a:r>
          </a:p>
          <a:p>
            <a:pPr algn="l" rtl="0" fontAlgn="base"/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</a:t>
            </a:r>
          </a:p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Het Saenredam</a:t>
            </a: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: </a:t>
            </a:r>
            <a:r>
              <a:rPr lang="nl-NL" sz="1600" b="0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Mavo/havo school</a:t>
            </a:r>
          </a:p>
          <a:p>
            <a:pPr algn="l" rtl="0" fontAlgn="base"/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Compaen VMBO/ Pascal Zuid VMBO/ Trias VMBO/ Zuiderzee College: </a:t>
            </a: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Vmbo-scholen mét speciale havo-</a:t>
            </a:r>
            <a:r>
              <a:rPr lang="nl-NL" sz="1600" dirty="0" err="1">
                <a:solidFill>
                  <a:srgbClr val="404040"/>
                </a:solidFill>
                <a:latin typeface="Gotham Rounded Book" pitchFamily="50" charset="0"/>
              </a:rPr>
              <a:t>kansklassen</a:t>
            </a: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 én samenwerkingen met havo-scholen</a:t>
            </a:r>
            <a:endParaRPr lang="nl-NL" sz="1600" b="0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sz="1600" dirty="0">
              <a:solidFill>
                <a:srgbClr val="404040"/>
              </a:solidFill>
              <a:latin typeface="Gotham Rounded Bold" panose="02000000000000000000" pitchFamily="50" charset="0"/>
            </a:endParaRPr>
          </a:p>
          <a:p>
            <a:pPr algn="l" rtl="0" fontAlgn="base"/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Vwo</a:t>
            </a:r>
          </a:p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Bestaat uit:</a:t>
            </a:r>
          </a:p>
          <a:p>
            <a:pPr algn="l" rtl="0" fontAlgn="base"/>
            <a:endParaRPr lang="nl-NL" sz="1600" dirty="0">
              <a:solidFill>
                <a:srgbClr val="404040"/>
              </a:solidFill>
              <a:latin typeface="Gotham Rounded Bold" panose="02000000000000000000" pitchFamily="50" charset="0"/>
            </a:endParaRPr>
          </a:p>
          <a:p>
            <a:pPr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Atheneum</a:t>
            </a:r>
            <a:b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Bertrand Russell college/ Blaise Pascal College/ St. Michaël College/ Zaanlands Lyceum</a:t>
            </a:r>
          </a:p>
          <a:p>
            <a:pPr algn="l" rtl="0" fontAlgn="base"/>
            <a:endParaRPr lang="nl-NL" sz="1600" b="0" i="0" dirty="0">
              <a:solidFill>
                <a:srgbClr val="404040"/>
              </a:solidFill>
              <a:effectLst/>
              <a:latin typeface="Gotham Rounded Bold" panose="02000000000000000000" pitchFamily="50" charset="0"/>
            </a:endParaRPr>
          </a:p>
          <a:p>
            <a:pPr algn="l" rtl="0" fontAlgn="base"/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Gymnasium</a:t>
            </a:r>
            <a:b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Blaise Pascal College/ Zaanlands Lyceum</a:t>
            </a:r>
            <a:endParaRPr lang="nl-NL" sz="1600" b="0" i="0" dirty="0">
              <a:solidFill>
                <a:srgbClr val="404040"/>
              </a:solidFill>
              <a:effectLst/>
              <a:latin typeface="Gotham Rounded Bold" panose="02000000000000000000" pitchFamily="50" charset="0"/>
            </a:endParaRPr>
          </a:p>
          <a:p>
            <a:pPr algn="l" rtl="0"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en-US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F798EA-53C5-50BF-7B4E-676B14E7F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A807A-3F9C-4607-912D-98F49458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34281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Aanmelden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1BF3AC-21BF-4ACF-9059-75C3B005240B}"/>
              </a:ext>
            </a:extLst>
          </p:cNvPr>
          <p:cNvSpPr txBox="1"/>
          <p:nvPr/>
        </p:nvSpPr>
        <p:spPr>
          <a:xfrm>
            <a:off x="718058" y="1897062"/>
            <a:ext cx="9734550" cy="411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6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Uiterlijk 22 februari 2023 definitief schooladvies</a:t>
            </a:r>
            <a:r>
              <a:rPr lang="en-US" sz="16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en-US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Februari en maart invullen voorkeurslijst van VO-scholen door ouders en leerling</a:t>
            </a:r>
            <a:r>
              <a:rPr lang="en-US" sz="16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en-US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Uiterlijk 22 maart 2023 aanmelden voor het VO via de basisschool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Praktijkonderwijs en Opdc uiterlijk 15 maart 2023 aangemeld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Aanmelding is bij school van eerste voorkeur</a:t>
            </a:r>
          </a:p>
          <a:p>
            <a:pPr fontAlgn="base">
              <a:lnSpc>
                <a:spcPct val="150000"/>
              </a:lnSpc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AC4820-8528-D79F-FB3C-40E7153D1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EB32-13A3-437D-856F-628CF363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968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>
                <a:solidFill>
                  <a:srgbClr val="404040"/>
                </a:solidFill>
                <a:effectLst/>
                <a:latin typeface="Gotham Rounded Book" pitchFamily="50" charset="0"/>
              </a:rPr>
              <a:t>Extra ondersteuning in het vmbo</a:t>
            </a:r>
            <a:endParaRPr lang="nl-NL" sz="3600">
              <a:latin typeface="Gotham Rounded Book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49F82-BFEE-47BF-AA10-F4A34CB105A6}"/>
              </a:ext>
            </a:extLst>
          </p:cNvPr>
          <p:cNvSpPr txBox="1"/>
          <p:nvPr/>
        </p:nvSpPr>
        <p:spPr>
          <a:xfrm>
            <a:off x="718058" y="2579794"/>
            <a:ext cx="90220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4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Vanaf</a:t>
            </a:r>
            <a:r>
              <a:rPr lang="nl-NL" sz="1400" b="0" i="0" u="none" strike="noStrike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 schooljaar 2023-2024 </a:t>
            </a:r>
            <a:r>
              <a:rPr lang="nl-NL" sz="1400" dirty="0">
                <a:solidFill>
                  <a:srgbClr val="404040"/>
                </a:solidFill>
                <a:latin typeface="Gotham Rounded Bold" panose="02000000000000000000" pitchFamily="50" charset="0"/>
              </a:rPr>
              <a:t>stopt Saenstroom opdc in zijn huidige vorm. Alle o</a:t>
            </a:r>
            <a:r>
              <a:rPr lang="nl-NL" sz="1400" b="0" i="0" u="none" strike="noStrike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ndersteuning die leerlingen in het vmbo nodig hebben, wordt </a:t>
            </a:r>
            <a:r>
              <a:rPr lang="nl-NL" sz="1400" dirty="0">
                <a:solidFill>
                  <a:srgbClr val="404040"/>
                </a:solidFill>
                <a:latin typeface="Gotham Rounded Bold" panose="02000000000000000000" pitchFamily="50" charset="0"/>
              </a:rPr>
              <a:t>op </a:t>
            </a:r>
            <a:r>
              <a:rPr lang="nl-NL" sz="1400" b="0" i="0" u="none" strike="noStrike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de eigen school aangeboden:</a:t>
            </a:r>
            <a:endParaRPr lang="en-US" sz="1400" u="none" strike="noStrike" dirty="0">
              <a:solidFill>
                <a:srgbClr val="000000"/>
              </a:solidFill>
              <a:latin typeface="Gotham Rounded Bold" panose="02000000000000000000" pitchFamily="50" charset="0"/>
            </a:endParaRPr>
          </a:p>
          <a:p>
            <a:pPr algn="l" rtl="0" fontAlgn="base"/>
            <a:endParaRPr lang="en-US" sz="1400" b="0" i="0" dirty="0">
              <a:solidFill>
                <a:srgbClr val="00000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Ondersteuning op maat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Wordt gewerkt vanuit een ontwikkelingsperspectiefplan met doelen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Kort- of langdurend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​ / individueel of in groepsverband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Ondersteuning in elke leerweg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Kennis is in huis van de school of wordt ingewonnen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bij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Het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Samenwerkingsverband</a:t>
            </a:r>
            <a:endParaRPr lang="en-US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Educatief partnerschap tussen ouders, mentor, docenten en leerling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In het OnderwijsKundig Rapport (okr) wordt ondersteuning aangegeven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Doel: behalen vmbo-diploma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en-US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Bezoek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Het Open Huis van de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vmbo-scholen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zelf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voor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meer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informatie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over hoe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zij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de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ondersteuning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inrichten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op </a:t>
            </a:r>
            <a:r>
              <a:rPr lang="en-US" sz="1400" dirty="0" err="1">
                <a:solidFill>
                  <a:srgbClr val="404040"/>
                </a:solidFill>
                <a:latin typeface="Gotham Rounded Book" pitchFamily="50" charset="0"/>
              </a:rPr>
              <a:t>hun</a:t>
            </a:r>
            <a:r>
              <a:rPr lang="en-US" sz="1400" dirty="0">
                <a:solidFill>
                  <a:srgbClr val="404040"/>
                </a:solidFill>
                <a:latin typeface="Gotham Rounded Book" pitchFamily="50" charset="0"/>
              </a:rPr>
              <a:t> school</a:t>
            </a:r>
          </a:p>
          <a:p>
            <a:pPr algn="l" rtl="0" fontAlgn="base"/>
            <a:endParaRPr lang="nl-NL" sz="1400" b="0" i="0" u="none" strike="noStrike" dirty="0">
              <a:solidFill>
                <a:srgbClr val="40404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9858EC-F17E-1DEF-96D1-D20CD9D61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6828" r="4109" b="30281"/>
          <a:stretch/>
        </p:blipFill>
        <p:spPr>
          <a:xfrm>
            <a:off x="110168" y="154236"/>
            <a:ext cx="1712940" cy="8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EB32-13A3-437D-856F-628CF363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968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 dirty="0" err="1">
                <a:solidFill>
                  <a:srgbClr val="404040"/>
                </a:solidFill>
                <a:effectLst/>
                <a:latin typeface="Gotham Rounded Book" pitchFamily="50" charset="0"/>
              </a:rPr>
              <a:t>Nio</a:t>
            </a:r>
            <a:r>
              <a:rPr lang="nl-NL" sz="36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 afname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49F82-BFEE-47BF-AA10-F4A34CB105A6}"/>
              </a:ext>
            </a:extLst>
          </p:cNvPr>
          <p:cNvSpPr txBox="1"/>
          <p:nvPr/>
        </p:nvSpPr>
        <p:spPr>
          <a:xfrm>
            <a:off x="718058" y="2528888"/>
            <a:ext cx="902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400" dirty="0">
                <a:solidFill>
                  <a:srgbClr val="404040"/>
                </a:solidFill>
                <a:latin typeface="Gotham Rounded Bold" panose="02000000000000000000" pitchFamily="50" charset="0"/>
              </a:rPr>
              <a:t>Capaciteitenonderzoek (NIO) is nodig bij:</a:t>
            </a:r>
            <a:endParaRPr lang="en-US" sz="1400" b="0" i="0" dirty="0">
              <a:solidFill>
                <a:srgbClr val="00000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2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Schooladvies praktijkonderwijs</a:t>
            </a:r>
          </a:p>
          <a:p>
            <a:pPr algn="l" rtl="0" fontAlgn="base"/>
            <a:endParaRPr lang="nl-NL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Basisschool informeer ouders bij voorlopig adviesgesprek en vraagt om toestemming delen gegevens met dienstencentrum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Afname NIO in januari door dienstencentrum Saenstroom opdc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Uitslag naar ouders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Ouders worden gevraagd uitslag te delen met basisschool</a:t>
            </a:r>
            <a:endParaRPr lang="en-US" sz="1400" b="0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F0EE21-BDCA-9969-45CB-4DF042066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EB32-13A3-437D-856F-628CF363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968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Overdracht </a:t>
            </a:r>
            <a:r>
              <a:rPr lang="nl-NL" sz="3600" b="0" i="0" u="none" strike="noStrike" dirty="0" err="1">
                <a:solidFill>
                  <a:srgbClr val="404040"/>
                </a:solidFill>
                <a:effectLst/>
                <a:latin typeface="Gotham Rounded Book" pitchFamily="50" charset="0"/>
              </a:rPr>
              <a:t>leerlinggegevens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449F82-BFEE-47BF-AA10-F4A34CB105A6}"/>
              </a:ext>
            </a:extLst>
          </p:cNvPr>
          <p:cNvSpPr txBox="1"/>
          <p:nvPr/>
        </p:nvSpPr>
        <p:spPr>
          <a:xfrm>
            <a:off x="718058" y="2528888"/>
            <a:ext cx="90220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4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Om de overgang van het PO naar het VO zo soepel mogelijk te laten verlopen:</a:t>
            </a:r>
          </a:p>
          <a:p>
            <a:pPr algn="l" rtl="0" fontAlgn="base"/>
            <a:endParaRPr lang="en-US" sz="1400" b="0" i="0" dirty="0">
              <a:solidFill>
                <a:srgbClr val="00000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2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PO stelt een onderwijskundig rapport op (okr) over de leerling</a:t>
            </a:r>
          </a:p>
          <a:p>
            <a:pPr marL="285750" indent="-285750" algn="l" rtl="0" fontAlgn="base">
              <a:buBlip>
                <a:blip r:embed="rId2"/>
              </a:buBlip>
            </a:pPr>
            <a:endParaRPr lang="nl-NL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2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In het okr staat alle relevante informatie die het VO moet weten voor een zorgvuldige begeleiding in het VO (o.a. NAW-gegevens, </a:t>
            </a:r>
            <a:r>
              <a:rPr lang="nl-NL" sz="1400" dirty="0" err="1">
                <a:solidFill>
                  <a:srgbClr val="404040"/>
                </a:solidFill>
                <a:latin typeface="Gotham Rounded Book" pitchFamily="50" charset="0"/>
              </a:rPr>
              <a:t>toetsresultaten</a:t>
            </a: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 en ondersteuningsadviezen)</a:t>
            </a:r>
          </a:p>
          <a:p>
            <a:pPr marL="285750" indent="-285750" algn="l" rtl="0" fontAlgn="base">
              <a:buBlip>
                <a:blip r:embed="rId2"/>
              </a:buBlip>
            </a:pPr>
            <a:endParaRPr lang="nl-NL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2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Okr wordt met de aanmelding meegestuurd en is alleen inzichtelijk voor de VO-school van eerste voorkeur en de uiteindelijke school van plaatsing</a:t>
            </a:r>
          </a:p>
          <a:p>
            <a:pPr marL="285750" indent="-285750" algn="l" rtl="0" fontAlgn="base">
              <a:buBlip>
                <a:blip r:embed="rId2"/>
              </a:buBlip>
            </a:pPr>
            <a:endParaRPr lang="nl-NL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2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Ouders krijgen tijdens het adviesgesprek inzicht in het okr</a:t>
            </a:r>
          </a:p>
          <a:p>
            <a:pPr marL="285750" indent="-285750" algn="l" rtl="0" fontAlgn="base">
              <a:buBlip>
                <a:blip r:embed="rId2"/>
              </a:buBlip>
            </a:pPr>
            <a:endParaRPr lang="nl-NL" sz="1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2"/>
              </a:buBlip>
            </a:pPr>
            <a:r>
              <a:rPr lang="nl-NL" sz="1400" dirty="0">
                <a:solidFill>
                  <a:srgbClr val="404040"/>
                </a:solidFill>
                <a:latin typeface="Gotham Rounded Book" pitchFamily="50" charset="0"/>
              </a:rPr>
              <a:t>Er vindt een warme overdracht plaats (na inschrijving)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272B4B-87E9-6F88-1845-F572E608C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A807A-3F9C-4607-912D-98F49458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34281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dirty="0">
                <a:solidFill>
                  <a:srgbClr val="404040"/>
                </a:solidFill>
                <a:latin typeface="Gotham Rounded Book" pitchFamily="50" charset="0"/>
              </a:rPr>
              <a:t>Inschrijving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1BF3AC-21BF-4ACF-9059-75C3B005240B}"/>
              </a:ext>
            </a:extLst>
          </p:cNvPr>
          <p:cNvSpPr txBox="1"/>
          <p:nvPr/>
        </p:nvSpPr>
        <p:spPr>
          <a:xfrm>
            <a:off x="718058" y="2239315"/>
            <a:ext cx="9734550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13 april bericht van school waar leerling is ingeschreven**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Tot 1 juli wachtlijst open in geval van uitloting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5 juli 2023 kennismakingsochtend nieuwe school</a:t>
            </a: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lnSpc>
                <a:spcPct val="150000"/>
              </a:lnSpc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Plaatsing per 1 augustus 2023 op het VO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4B044A-8E22-AFE2-984E-33E22BE9C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5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3E8F-0481-4F24-B4FA-6921C240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77461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>
                <a:solidFill>
                  <a:srgbClr val="404040"/>
                </a:solidFill>
                <a:effectLst/>
                <a:latin typeface="Gotham Rounded Book" pitchFamily="50" charset="0"/>
              </a:rPr>
              <a:t>Voorlichtingsmateriaal</a:t>
            </a:r>
            <a:endParaRPr lang="nl-NL" sz="360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ABC02A1-EF66-4EF8-BA75-3F6DAF5DA64E}"/>
              </a:ext>
            </a:extLst>
          </p:cNvPr>
          <p:cNvSpPr txBox="1"/>
          <p:nvPr/>
        </p:nvSpPr>
        <p:spPr>
          <a:xfrm>
            <a:off x="695325" y="2500651"/>
            <a:ext cx="7965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Website: </a:t>
            </a:r>
            <a:r>
              <a:rPr lang="nl-NL" b="0" i="0" u="sng" strike="noStrike" dirty="0">
                <a:solidFill>
                  <a:srgbClr val="6B9F25"/>
                </a:solidFill>
                <a:effectLst/>
                <a:latin typeface="Gotham Rounded Book" pitchFamily="50" charset="0"/>
                <a:hlinkClick r:id="rId2"/>
              </a:rPr>
              <a:t>www.povo-zaanstreek.nl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 (alle informatie over de Zaanse POVO overstap; datums en tijden open huis en lesmiddagen, antwoorden op </a:t>
            </a:r>
            <a:r>
              <a:rPr lang="nl-NL" b="0" i="0" u="none" strike="noStrike" dirty="0" err="1">
                <a:solidFill>
                  <a:srgbClr val="404040"/>
                </a:solidFill>
                <a:effectLst/>
                <a:latin typeface="Gotham Rounded Book" pitchFamily="50" charset="0"/>
              </a:rPr>
              <a:t>veelgestelde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 vragen, informatie over de scholen en nog veel meer)</a:t>
            </a:r>
          </a:p>
          <a:p>
            <a:pPr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fontAlgn="base"/>
            <a:r>
              <a:rPr lang="nl-NL" b="0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Beleid De Zaanse POVO Overstap (beschikbaar via povo-zaanstreek.nl)</a:t>
            </a:r>
            <a:endParaRPr lang="en-US" b="0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b="0" i="0" u="none" strike="noStrike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Keuzegids De Overstap ( in november </a:t>
            </a: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uitgedeeld aan leerlingen op basisschool</a:t>
            </a:r>
            <a:r>
              <a:rPr lang="nl-NL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) met daarin alle belangrijke data en informatie over aanmelding en inschrijving. </a:t>
            </a:r>
          </a:p>
          <a:p>
            <a:pPr algn="l" rtl="0"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l" rtl="0" fontAlgn="base"/>
            <a:r>
              <a:rPr lang="nl-NL" b="0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Open lesmiddagen en open huis: januari en februari 2023 (opgeven via website scholen)</a:t>
            </a:r>
            <a:r>
              <a:rPr lang="en-US" b="0" i="0" dirty="0">
                <a:solidFill>
                  <a:srgbClr val="000000"/>
                </a:solidFill>
                <a:effectLst/>
                <a:latin typeface="Gotham Rounded Book" pitchFamily="50" charset="0"/>
              </a:rPr>
              <a:t>​</a:t>
            </a:r>
          </a:p>
          <a:p>
            <a:pPr algn="l" rtl="0" fontAlgn="base"/>
            <a:endParaRPr lang="nl-NL" b="0" i="0" u="none" strike="noStrike" dirty="0">
              <a:solidFill>
                <a:srgbClr val="40404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CFF934-77F8-D9F8-3B89-46D379817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4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E975-85B0-4250-B21E-5295EC08E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08" y="1293813"/>
            <a:ext cx="9144000" cy="2387600"/>
          </a:xfrm>
        </p:spPr>
        <p:txBody>
          <a:bodyPr anchor="t">
            <a:normAutofit/>
          </a:bodyPr>
          <a:lstStyle/>
          <a:p>
            <a:r>
              <a:rPr lang="nl-NL" sz="5400" b="0" i="0" u="none" strike="noStrike">
                <a:solidFill>
                  <a:srgbClr val="262626"/>
                </a:solidFill>
                <a:effectLst/>
                <a:latin typeface="Gotham Rounded Book" pitchFamily="50" charset="0"/>
              </a:rPr>
              <a:t>Bedankt voor uw aandacht!</a:t>
            </a:r>
            <a:endParaRPr lang="nl-NL" sz="5400">
              <a:latin typeface="Gotham Rounded Book" pitchFamily="50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4A421D-AEDC-45AB-B38F-C04765A90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nl-NL" b="0" i="0" u="none" strike="noStrike" cap="all">
                <a:solidFill>
                  <a:srgbClr val="455F51"/>
                </a:solidFill>
                <a:effectLst/>
                <a:latin typeface="Gotham Rounded Book" pitchFamily="50" charset="0"/>
              </a:rPr>
              <a:t>OVERGANG VAN PRIMAIR NAAR VOORTGEZET ONDERWIJS</a:t>
            </a:r>
            <a:endParaRPr lang="nl-NL"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2AC257-1C6F-EE9C-7696-E0D3FA48E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343D-F40B-4B75-8C2A-A7AA126D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7608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4000" dirty="0">
                <a:latin typeface="Gotham Rounded Book" pitchFamily="50" charset="0"/>
              </a:rPr>
              <a:t>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46564C-6A0A-4C28-9163-39CC39638DA9}"/>
              </a:ext>
            </a:extLst>
          </p:cNvPr>
          <p:cNvSpPr txBox="1"/>
          <p:nvPr/>
        </p:nvSpPr>
        <p:spPr>
          <a:xfrm>
            <a:off x="718058" y="2418170"/>
            <a:ext cx="109537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base">
              <a:buBlip>
                <a:blip r:embed="rId2"/>
              </a:buBlip>
            </a:pPr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Aanmelding en inschrijving</a:t>
            </a:r>
          </a:p>
          <a:p>
            <a:pPr marL="342900" indent="-342900" algn="just" rtl="0" fontAlgn="base">
              <a:buBlip>
                <a:blip r:embed="rId2"/>
              </a:buBlip>
            </a:pPr>
            <a:endParaRPr lang="nl-NL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342900" indent="-342900" algn="just" rtl="0" fontAlgn="base">
              <a:buBlip>
                <a:blip r:embed="rId2"/>
              </a:buBlip>
            </a:pPr>
            <a:r>
              <a:rPr lang="nl-NL" sz="2400" b="0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Voorrangen en loting</a:t>
            </a:r>
          </a:p>
          <a:p>
            <a:pPr marL="342900" indent="-342900" algn="just" rtl="0" fontAlgn="base">
              <a:buBlip>
                <a:blip r:embed="rId2"/>
              </a:buBlip>
            </a:pPr>
            <a:endParaRPr lang="nl-NL" sz="2400" b="0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342900" indent="-342900" algn="just" rtl="0" fontAlgn="base">
              <a:buBlip>
                <a:blip r:embed="rId2"/>
              </a:buBlip>
            </a:pPr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Advisering en ondersteuning</a:t>
            </a:r>
          </a:p>
          <a:p>
            <a:pPr marL="342900" indent="-342900" algn="just" rtl="0" fontAlgn="base">
              <a:buBlip>
                <a:blip r:embed="rId2"/>
              </a:buBlip>
            </a:pPr>
            <a:endParaRPr lang="nl-NL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342900" indent="-342900" algn="just" rtl="0" fontAlgn="base">
              <a:buBlip>
                <a:blip r:embed="rId2"/>
              </a:buBlip>
            </a:pPr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Overdracht gegevens</a:t>
            </a:r>
          </a:p>
          <a:p>
            <a:pPr marL="342900" indent="-342900" algn="just" rtl="0" fontAlgn="base">
              <a:buBlip>
                <a:blip r:embed="rId2"/>
              </a:buBlip>
            </a:pPr>
            <a:endParaRPr lang="nl-NL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342900" indent="-342900" algn="just" rtl="0" fontAlgn="base">
              <a:buBlip>
                <a:blip r:embed="rId2"/>
              </a:buBlip>
            </a:pPr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Voorlichting</a:t>
            </a:r>
            <a:r>
              <a:rPr lang="en-US" sz="2400" dirty="0">
                <a:solidFill>
                  <a:srgbClr val="404040"/>
                </a:solidFill>
                <a:latin typeface="Gotham Rounded Book" pitchFamily="50" charset="0"/>
              </a:rPr>
              <a:t>​</a:t>
            </a:r>
            <a:r>
              <a:rPr lang="en-US" sz="2400" dirty="0" err="1">
                <a:solidFill>
                  <a:srgbClr val="404040"/>
                </a:solidFill>
                <a:latin typeface="Gotham Rounded Book" pitchFamily="50" charset="0"/>
              </a:rPr>
              <a:t>smateriaal</a:t>
            </a:r>
            <a:endParaRPr lang="en-US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just" rtl="0" fontAlgn="base"/>
            <a:endParaRPr lang="en-US" b="0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8E5E11-7813-9EF1-23CC-547CBB5F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343D-F40B-4B75-8C2A-A7AA126D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7608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4000" dirty="0">
                <a:latin typeface="Gotham Rounded Book" pitchFamily="50" charset="0"/>
              </a:rPr>
              <a:t>Aanmelding en inschrijving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46564C-6A0A-4C28-9163-39CC39638DA9}"/>
              </a:ext>
            </a:extLst>
          </p:cNvPr>
          <p:cNvSpPr txBox="1"/>
          <p:nvPr/>
        </p:nvSpPr>
        <p:spPr>
          <a:xfrm>
            <a:off x="718058" y="2528888"/>
            <a:ext cx="109537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Alle Zaanse VO- en PO-schoolbesturen werken in het Onderwijsplatform Zaanstreek samen om alle kinderen een plek te bieden. </a:t>
            </a:r>
          </a:p>
          <a:p>
            <a:pPr algn="just" rtl="0" fontAlgn="base"/>
            <a:endParaRPr lang="nl-NL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just" rtl="0" fontAlgn="base"/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Hiervoor maken zij jaarlijks afspraken over de wijze van aanmelding en inschrijving op een VO-school</a:t>
            </a:r>
          </a:p>
          <a:p>
            <a:pPr algn="just" rtl="0" fontAlgn="base"/>
            <a:endParaRPr lang="nl-NL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just" rtl="0" fontAlgn="base"/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Er is een gezamenlijk beleid genaamd ‘De Zaanse POVO Overstap. In te zien op </a:t>
            </a:r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  <a:hlinkClick r:id="rId2"/>
              </a:rPr>
              <a:t>www.povo-zaanstreek.nl</a:t>
            </a:r>
            <a:r>
              <a:rPr lang="nl-NL" sz="2400" dirty="0">
                <a:solidFill>
                  <a:srgbClr val="404040"/>
                </a:solidFill>
                <a:latin typeface="Gotham Rounded Book" pitchFamily="50" charset="0"/>
              </a:rPr>
              <a:t> </a:t>
            </a:r>
          </a:p>
          <a:p>
            <a:pPr algn="just" rtl="0" fontAlgn="base"/>
            <a:endParaRPr lang="nl-NL" sz="24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just" rtl="0" fontAlgn="base"/>
            <a:endParaRPr lang="en-US" b="0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FB653D-B041-91EC-51E2-7941A0E9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2697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Aanmelding voor het voortgezet onderwijs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650936" y="2520011"/>
            <a:ext cx="873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Voor de aanmelding wordt gebruik gemaakt van ELK (digitaal aanmeld en overdrachtssysteem voor een veilige overstap)</a:t>
            </a:r>
          </a:p>
          <a:p>
            <a:pPr marL="285750" indent="-28575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De basisschool meldt de leerling aan bij het VO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en-US" b="0" i="0" dirty="0">
              <a:solidFill>
                <a:srgbClr val="00000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Het is verplicht alle Zaanse scholen die passen bij het advies in volgorde van voorkeur in te vullen op het aanmeldformulier</a:t>
            </a:r>
          </a:p>
          <a:p>
            <a:pPr marL="285750" indent="-28575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In het geval er meer aanmeldingen voor een VO-school zijn dan deze aan capaciteit aankan, wordt er geloot. Afgelopen jaar kon 95,5% worden ingeschreven op de eerste keuze</a:t>
            </a:r>
          </a:p>
          <a:p>
            <a:pPr marL="285750" indent="-28575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Bezoek dus zoveel mogelijk scholen, laat u informeren en kies uw volgorde bewust</a:t>
            </a:r>
            <a:endParaRPr lang="en-US" dirty="0">
              <a:solidFill>
                <a:srgbClr val="404040"/>
              </a:solidFill>
              <a:latin typeface="Gotham Rounded Book" pitchFamily="50" charset="0"/>
            </a:endParaRPr>
          </a:p>
          <a:p>
            <a:pPr fontAlgn="base"/>
            <a:endParaRPr lang="nl-NL" b="0" i="0" u="none" strike="noStrike" dirty="0">
              <a:solidFill>
                <a:srgbClr val="40404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16ACB0-5BDF-B864-9C39-A816E814F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58" y="1262697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Aanmelding voor het voortgezet onderwijs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650936" y="2520011"/>
            <a:ext cx="873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Alle Zaanse scholen die passen bij het advies in volgorde van voorkeur in te vullen op het aanmeldformulier.</a:t>
            </a:r>
          </a:p>
          <a:p>
            <a:pPr marL="285750" indent="-28575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Aanmelding buiten de regio verloopt niet via ELK, maar via de procedure van die regio. </a:t>
            </a:r>
          </a:p>
          <a:p>
            <a:pPr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Wel mogelijk om de aanmelding buiten de regio in ELK op te geven, let op dit is geen aanmelding</a:t>
            </a:r>
          </a:p>
          <a:p>
            <a:pPr marL="285750" indent="-28575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Leerling/ ouder dient z.s.m. kenbaar te maken van welk plaatsingsaanbod gebruik wordt gemaakt</a:t>
            </a:r>
            <a:endParaRPr lang="en-US" dirty="0">
              <a:solidFill>
                <a:srgbClr val="404040"/>
              </a:solidFill>
              <a:latin typeface="Gotham Rounded Book" pitchFamily="50" charset="0"/>
            </a:endParaRPr>
          </a:p>
          <a:p>
            <a:pPr fontAlgn="base"/>
            <a:endParaRPr lang="nl-NL" b="0" i="0" u="none" strike="noStrike" dirty="0">
              <a:solidFill>
                <a:srgbClr val="40404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DBA98C-B263-E852-A090-40769F7BC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1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0" y="50966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2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Aanmelden met voorrang</a:t>
            </a:r>
            <a:endParaRPr lang="nl-NL" sz="32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1727200" y="1452141"/>
            <a:ext cx="873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Drie voorrangsregelingen (plaatsbaar buiten loting)</a:t>
            </a:r>
          </a:p>
          <a:p>
            <a:pPr algn="l" rtl="0" fontAlgn="base"/>
            <a:endParaRPr lang="nl-NL" b="0" i="0" dirty="0">
              <a:solidFill>
                <a:srgbClr val="40404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Broer/zus: Als op de school van eerste voorkeur op 1 april van het jaar van aanmelding (2023) een broer en/of zus is ingeschreven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Schooleigen beleid: </a:t>
            </a: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Voorrang voor kinderen van personeel (niet overal van toepassing, neem contact op met school)</a:t>
            </a: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Persoonlijke omstandigheid: vanwege individuele persoonlijke omstandigheden i.c.m. bijzondere gezondheids-of thuissituatie aangewezen op het onderwijs van één specifieke VO-school (wordt in slechts enkele gevallen toegekend)</a:t>
            </a:r>
          </a:p>
          <a:p>
            <a:pPr algn="l" rtl="0"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en-US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65FD72-0F94-88D9-D41B-791F57D51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0" y="50966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2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Aanmelden met voorrang</a:t>
            </a:r>
            <a:endParaRPr lang="nl-NL" sz="32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1727200" y="1452141"/>
            <a:ext cx="873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l" rtl="0" fontAlgn="base"/>
            <a:r>
              <a:rPr lang="nl-NL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LET OP</a:t>
            </a: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, </a:t>
            </a:r>
            <a:r>
              <a:rPr lang="nl-NL" b="1" dirty="0">
                <a:solidFill>
                  <a:srgbClr val="404040"/>
                </a:solidFill>
                <a:latin typeface="Gotham Rounded Book" pitchFamily="50" charset="0"/>
              </a:rPr>
              <a:t>Indien er spraken is van voorrang</a:t>
            </a: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:</a:t>
            </a: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342900" indent="-342900" algn="l" rtl="0" fontAlgn="base">
              <a:buAutoNum type="arabicPeriod"/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De </a:t>
            </a:r>
            <a:r>
              <a:rPr lang="nl-NL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voorrang moet op het aanmeldformulier worden opgenomen</a:t>
            </a:r>
          </a:p>
          <a:p>
            <a:pPr marL="342900" indent="-342900" algn="l" rtl="0" fontAlgn="base">
              <a:buAutoNum type="arabicPeriod"/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342900" indent="-342900" algn="l" rtl="0" fontAlgn="base">
              <a:buAutoNum type="arabicPeriod"/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</a:t>
            </a:r>
            <a:r>
              <a:rPr lang="nl-NL" i="0" dirty="0">
                <a:solidFill>
                  <a:srgbClr val="404040"/>
                </a:solidFill>
                <a:effectLst/>
                <a:latin typeface="Gotham Rounded Book" pitchFamily="50" charset="0"/>
              </a:rPr>
              <a:t>lle voorrangen worden getoets</a:t>
            </a: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t door het VO</a:t>
            </a:r>
          </a:p>
          <a:p>
            <a:pPr marL="342900" indent="-342900" algn="l" rtl="0" fontAlgn="base">
              <a:buAutoNum type="arabicPeriod"/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342900" indent="-342900" algn="l" rtl="0" fontAlgn="base">
              <a:buAutoNum type="arabicPeriod"/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Alle informatie die de voorrang bekrachtigd, moet zijn opgenomen in het okr. De VO-school besluit of deze wordt toegekend. </a:t>
            </a:r>
            <a:endParaRPr lang="nl-NL" sz="2000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endParaRPr lang="en-US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0D7910-E23A-C94F-3C21-01BC8393A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0" y="50966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6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Aanmelden met voorrang</a:t>
            </a:r>
            <a:endParaRPr lang="nl-NL" sz="36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1727200" y="1452141"/>
            <a:ext cx="873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Drie voorrangsregelingen (plaatsbaar buiten loting)</a:t>
            </a:r>
          </a:p>
          <a:p>
            <a:pPr algn="l" rtl="0" fontAlgn="base"/>
            <a:endParaRPr lang="nl-NL" b="0" i="0" dirty="0">
              <a:solidFill>
                <a:srgbClr val="40404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Alle scholen bieden kwalitatief goed onderwijs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Alle scholen hebben een veilig schoolklimaat</a:t>
            </a: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Alle scholen bieden passende ondersteuning, zoals dyslexie en passend onderwijs</a:t>
            </a:r>
          </a:p>
          <a:p>
            <a:pPr algn="l" rtl="0" fontAlgn="base"/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algn="l" rtl="0" fontAlgn="base"/>
            <a:r>
              <a:rPr lang="nl-NL" dirty="0">
                <a:solidFill>
                  <a:srgbClr val="404040"/>
                </a:solidFill>
                <a:latin typeface="Gotham Rounded Book" pitchFamily="50" charset="0"/>
              </a:rPr>
              <a:t>Bovenstaande punten spelen dus géén rol bij voorrang persoonlijke omstandigheden</a:t>
            </a: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en-US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C49E5C-348A-BF80-363B-12FCE92F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C9CD7-0A21-4537-8FA3-9E266E7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00" y="509662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nl-NL" sz="3200" b="0" i="0" u="none" strike="noStrike" dirty="0">
                <a:solidFill>
                  <a:srgbClr val="404040"/>
                </a:solidFill>
                <a:effectLst/>
                <a:latin typeface="Gotham Rounded Book" pitchFamily="50" charset="0"/>
              </a:rPr>
              <a:t>Schooladviezen en keuze VO-scholen</a:t>
            </a:r>
            <a:endParaRPr lang="nl-NL" sz="3200" dirty="0">
              <a:latin typeface="Gotham Rounded Book" pitchFamily="50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165797-41D7-4D37-9047-63E3D11737AD}"/>
              </a:ext>
            </a:extLst>
          </p:cNvPr>
          <p:cNvSpPr txBox="1"/>
          <p:nvPr/>
        </p:nvSpPr>
        <p:spPr>
          <a:xfrm>
            <a:off x="1727200" y="1452141"/>
            <a:ext cx="8737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600" b="0" i="0" dirty="0">
                <a:solidFill>
                  <a:srgbClr val="404040"/>
                </a:solidFill>
                <a:effectLst/>
                <a:latin typeface="Gotham Rounded Bold" panose="02000000000000000000" pitchFamily="50" charset="0"/>
              </a:rPr>
              <a:t>Keuzemogelijkheid aanmeldformulier</a:t>
            </a:r>
          </a:p>
          <a:p>
            <a:pPr algn="l" rtl="0" fontAlgn="base"/>
            <a:endParaRPr lang="nl-NL" sz="1600" b="0" i="0" dirty="0">
              <a:solidFill>
                <a:srgbClr val="404040"/>
              </a:solidFill>
              <a:effectLst/>
              <a:latin typeface="Gotham Rounded Bold" panose="02000000000000000000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Praktijkonderwijs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De Brug/ De Faam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Vmbo-b </a:t>
            </a: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(basisberoepsgerichte leerweg)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Compaen VMBO/ Pascal Zuid/ Trias VMBO/ Zuiderzee College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Vmbo-b/vmbo-k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Compaen VMBO/ Pascal Zuid/ Trias VMBO/ Zuiderzee College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Vmbo-k</a:t>
            </a: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 (kaderberoepsgerichte leerweg)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Compaen VMBO/ Pascal Zuid/ Trias VMBO/ Zuiderzee College</a:t>
            </a:r>
          </a:p>
          <a:p>
            <a:pPr marL="285750" indent="-285750" algn="l" rtl="0" fontAlgn="base">
              <a:buBlip>
                <a:blip r:embed="rId3"/>
              </a:buBlip>
            </a:pPr>
            <a:endParaRPr lang="nl-NL" sz="1600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3"/>
              </a:buBlip>
            </a:pPr>
            <a:r>
              <a:rPr lang="nl-NL" sz="1600" dirty="0">
                <a:solidFill>
                  <a:srgbClr val="404040"/>
                </a:solidFill>
                <a:latin typeface="Gotham Rounded Bold" panose="02000000000000000000" pitchFamily="50" charset="0"/>
              </a:rPr>
              <a:t>Vmbo-k/vmbo-t</a:t>
            </a:r>
            <a:b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</a:br>
            <a:r>
              <a:rPr lang="nl-NL" sz="1600" dirty="0">
                <a:solidFill>
                  <a:srgbClr val="404040"/>
                </a:solidFill>
                <a:latin typeface="Gotham Rounded Book" pitchFamily="50" charset="0"/>
              </a:rPr>
              <a:t>Keuze uit: Compaen VMBO/ Pascal Zuid/ Trias VMBO/ Zuiderzee College</a:t>
            </a: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algn="l" rtl="0" fontAlgn="base"/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dirty="0">
              <a:solidFill>
                <a:srgbClr val="404040"/>
              </a:solidFill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nl-NL" i="0" dirty="0">
              <a:solidFill>
                <a:srgbClr val="404040"/>
              </a:solidFill>
              <a:effectLst/>
              <a:latin typeface="Gotham Rounded Book" pitchFamily="50" charset="0"/>
            </a:endParaRPr>
          </a:p>
          <a:p>
            <a:pPr marL="285750" indent="-285750" algn="l" rtl="0" fontAlgn="base">
              <a:buBlip>
                <a:blip r:embed="rId4"/>
              </a:buBlip>
            </a:pPr>
            <a:endParaRPr lang="en-US" i="0" dirty="0">
              <a:solidFill>
                <a:srgbClr val="000000"/>
              </a:solidFill>
              <a:effectLst/>
              <a:latin typeface="Gotham Rounded Book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8DA21D-92A3-CA9F-8646-420521A18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1420371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000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62ba49-8acf-4889-a613-bd203169f2e6">
      <Terms xmlns="http://schemas.microsoft.com/office/infopath/2007/PartnerControls"/>
    </lcf76f155ced4ddcb4097134ff3c332f>
    <TaxCatchAll xmlns="819c8e4b-0b68-408f-85a3-39bdab162a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2530015D3D9459B665B95A4D0CD53" ma:contentTypeVersion="16" ma:contentTypeDescription="Create a new document." ma:contentTypeScope="" ma:versionID="f0cb132085f933f8c5541d4cc1417275">
  <xsd:schema xmlns:xsd="http://www.w3.org/2001/XMLSchema" xmlns:xs="http://www.w3.org/2001/XMLSchema" xmlns:p="http://schemas.microsoft.com/office/2006/metadata/properties" xmlns:ns2="9462ba49-8acf-4889-a613-bd203169f2e6" xmlns:ns3="819c8e4b-0b68-408f-85a3-39bdab162ad0" targetNamespace="http://schemas.microsoft.com/office/2006/metadata/properties" ma:root="true" ma:fieldsID="34401dc6ce7d87b936067cd4b1bdcbbc" ns2:_="" ns3:_="">
    <xsd:import namespace="9462ba49-8acf-4889-a613-bd203169f2e6"/>
    <xsd:import namespace="819c8e4b-0b68-408f-85a3-39bdab162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2ba49-8acf-4889-a613-bd203169f2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dfff46b-99ea-4c45-add9-ba1d1a94b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c8e4b-0b68-408f-85a3-39bdab162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fed202-3493-4677-b694-93544258ba0d}" ma:internalName="TaxCatchAll" ma:showField="CatchAllData" ma:web="819c8e4b-0b68-408f-85a3-39bdab162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0E55F5-CD7A-4B52-BF83-A9B318FF4952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819c8e4b-0b68-408f-85a3-39bdab162ad0"/>
    <ds:schemaRef ds:uri="9462ba49-8acf-4889-a613-bd203169f2e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D094524-617E-4817-8638-D045CEDAA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2ba49-8acf-4889-a613-bd203169f2e6"/>
    <ds:schemaRef ds:uri="819c8e4b-0b68-408f-85a3-39bdab162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0B433-3BC4-4C20-854B-7B136AB21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1295</Words>
  <Application>Microsoft Office PowerPoint</Application>
  <PresentationFormat>Breedbeeld</PresentationFormat>
  <Paragraphs>199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Gotham Rounded Bold</vt:lpstr>
      <vt:lpstr>Gotham Rounded Book</vt:lpstr>
      <vt:lpstr>Kantoorthema</vt:lpstr>
      <vt:lpstr>De overstap van primair naar voortgezet onderwijs</vt:lpstr>
      <vt:lpstr>Programma</vt:lpstr>
      <vt:lpstr>Aanmelding en inschrijving</vt:lpstr>
      <vt:lpstr>Aanmelding voor het voortgezet onderwijs</vt:lpstr>
      <vt:lpstr>Aanmelding voor het voortgezet onderwijs</vt:lpstr>
      <vt:lpstr>Aanmelden met voorrang</vt:lpstr>
      <vt:lpstr>Aanmelden met voorrang</vt:lpstr>
      <vt:lpstr>Aanmelden met voorrang</vt:lpstr>
      <vt:lpstr>Schooladviezen en keuze VO-scholen</vt:lpstr>
      <vt:lpstr>Schooladviezen en keuze VO-scholen</vt:lpstr>
      <vt:lpstr>Schooladviezen en keuze VO-scholen</vt:lpstr>
      <vt:lpstr>Aanmelden</vt:lpstr>
      <vt:lpstr>Extra ondersteuning in het vmbo</vt:lpstr>
      <vt:lpstr>Nio afname</vt:lpstr>
      <vt:lpstr>Overdracht leerlinggegevens</vt:lpstr>
      <vt:lpstr>Inschrijving</vt:lpstr>
      <vt:lpstr>Voorlichtingsmateriaal</vt:lpstr>
      <vt:lpstr>Bedankt voor uw 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overstap van primair naar voortgezet onderwijs</dc:title>
  <dc:creator>Titia Woltring</dc:creator>
  <cp:lastModifiedBy>Sofie van den Berg</cp:lastModifiedBy>
  <cp:revision>4</cp:revision>
  <dcterms:created xsi:type="dcterms:W3CDTF">2020-10-26T07:46:48Z</dcterms:created>
  <dcterms:modified xsi:type="dcterms:W3CDTF">2022-11-02T12:27:23Z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e6dba3-42c1-475e-beed-5d52002941fd_Enabled">
    <vt:lpwstr>true</vt:lpwstr>
  </property>
  <property fmtid="{D5CDD505-2E9C-101B-9397-08002B2CF9AE}" pid="3" name="MSIP_Label_f3e6dba3-42c1-475e-beed-5d52002941fd_SetDate">
    <vt:lpwstr>2020-10-26T07:46:47Z</vt:lpwstr>
  </property>
  <property fmtid="{D5CDD505-2E9C-101B-9397-08002B2CF9AE}" pid="4" name="MSIP_Label_f3e6dba3-42c1-475e-beed-5d52002941fd_Method">
    <vt:lpwstr>Standard</vt:lpwstr>
  </property>
  <property fmtid="{D5CDD505-2E9C-101B-9397-08002B2CF9AE}" pid="5" name="MSIP_Label_f3e6dba3-42c1-475e-beed-5d52002941fd_Name">
    <vt:lpwstr>Openbaar</vt:lpwstr>
  </property>
  <property fmtid="{D5CDD505-2E9C-101B-9397-08002B2CF9AE}" pid="6" name="MSIP_Label_f3e6dba3-42c1-475e-beed-5d52002941fd_SiteId">
    <vt:lpwstr>5b83389b-52c3-41b5-a90c-45ceabd80c71</vt:lpwstr>
  </property>
  <property fmtid="{D5CDD505-2E9C-101B-9397-08002B2CF9AE}" pid="7" name="MSIP_Label_f3e6dba3-42c1-475e-beed-5d52002941fd_ActionId">
    <vt:lpwstr>95f7102a-f4dd-420b-941d-e7bc69858013</vt:lpwstr>
  </property>
  <property fmtid="{D5CDD505-2E9C-101B-9397-08002B2CF9AE}" pid="8" name="MSIP_Label_f3e6dba3-42c1-475e-beed-5d52002941fd_ContentBits">
    <vt:lpwstr>0</vt:lpwstr>
  </property>
  <property fmtid="{D5CDD505-2E9C-101B-9397-08002B2CF9AE}" pid="9" name="ContentTypeId">
    <vt:lpwstr>0x0101001CA2530015D3D9459B665B95A4D0CD53</vt:lpwstr>
  </property>
  <property fmtid="{D5CDD505-2E9C-101B-9397-08002B2CF9AE}" pid="10" name="MediaServiceImageTags">
    <vt:lpwstr/>
  </property>
</Properties>
</file>