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5" r:id="rId20"/>
    <p:sldId id="276" r:id="rId21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942" y="-1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6/11/relationships/changesInfo" Target="changesInfos/changesInfo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ofie van den Berg" userId="5136e11f-5534-4d59-aaf5-734a3318397e" providerId="ADAL" clId="{003238F0-7E6C-475F-AC73-5E9543E3E108}"/>
    <pc:docChg chg="delSld">
      <pc:chgData name="Sofie van den Berg" userId="5136e11f-5534-4d59-aaf5-734a3318397e" providerId="ADAL" clId="{003238F0-7E6C-475F-AC73-5E9543E3E108}" dt="2024-02-29T14:44:08.767" v="0" actId="2696"/>
      <pc:docMkLst>
        <pc:docMk/>
      </pc:docMkLst>
      <pc:sldChg chg="del">
        <pc:chgData name="Sofie van den Berg" userId="5136e11f-5534-4d59-aaf5-734a3318397e" providerId="ADAL" clId="{003238F0-7E6C-475F-AC73-5E9543E3E108}" dt="2024-02-29T14:44:08.767" v="0" actId="2696"/>
        <pc:sldMkLst>
          <pc:docMk/>
          <pc:sldMk cId="0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A746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A746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A746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A746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A746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0" i="0">
                <a:solidFill>
                  <a:srgbClr val="0A746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902109" y="1072155"/>
            <a:ext cx="8387781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0" i="0">
                <a:solidFill>
                  <a:srgbClr val="0A746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0391" y="2057272"/>
            <a:ext cx="7461250" cy="18103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0A7468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hyperlink" Target="https://www.studiekeuze123.nl/van-profiel-naar-studie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mailto:g.troiani@saenredam.nl" TargetMode="Externa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1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hyperlink" Target="mailto:g.troiani@saenredam.n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488168" y="5879591"/>
              <a:ext cx="737615" cy="74066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925811" y="5879591"/>
              <a:ext cx="739139" cy="7406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1049000" y="5879591"/>
              <a:ext cx="737615" cy="740663"/>
            </a:xfrm>
            <a:prstGeom prst="rect">
              <a:avLst/>
            </a:prstGeom>
          </p:spPr>
        </p:pic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412648" y="1439765"/>
            <a:ext cx="5923915" cy="20523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8000"/>
              </a:lnSpc>
              <a:spcBef>
                <a:spcPts val="100"/>
              </a:spcBef>
            </a:pPr>
            <a:r>
              <a:rPr dirty="0">
                <a:solidFill>
                  <a:srgbClr val="FFFFFF"/>
                </a:solidFill>
              </a:rPr>
              <a:t>Welkom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bij</a:t>
            </a:r>
            <a:r>
              <a:rPr spc="-7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de</a:t>
            </a:r>
            <a:r>
              <a:rPr spc="-8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voorlichting </a:t>
            </a:r>
            <a:r>
              <a:rPr dirty="0">
                <a:solidFill>
                  <a:srgbClr val="FFFFFF"/>
                </a:solidFill>
              </a:rPr>
              <a:t>over</a:t>
            </a:r>
            <a:r>
              <a:rPr spc="-55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de</a:t>
            </a:r>
            <a:r>
              <a:rPr spc="-65" dirty="0">
                <a:solidFill>
                  <a:srgbClr val="FFFFFF"/>
                </a:solidFill>
              </a:rPr>
              <a:t> </a:t>
            </a:r>
            <a:r>
              <a:rPr spc="-20" dirty="0">
                <a:solidFill>
                  <a:srgbClr val="FFFFFF"/>
                </a:solidFill>
              </a:rPr>
              <a:t>havo</a:t>
            </a:r>
          </a:p>
          <a:p>
            <a:pPr marL="2540" algn="ctr">
              <a:lnSpc>
                <a:spcPct val="100000"/>
              </a:lnSpc>
              <a:spcBef>
                <a:spcPts val="790"/>
              </a:spcBef>
            </a:pPr>
            <a:r>
              <a:rPr dirty="0">
                <a:solidFill>
                  <a:srgbClr val="FFFFFF"/>
                </a:solidFill>
              </a:rPr>
              <a:t>op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dirty="0">
                <a:solidFill>
                  <a:srgbClr val="FFFFFF"/>
                </a:solidFill>
              </a:rPr>
              <a:t>het</a:t>
            </a:r>
            <a:r>
              <a:rPr spc="-5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Saenredam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2516" y="591882"/>
            <a:ext cx="4906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Natuur</a:t>
            </a:r>
            <a:r>
              <a:rPr spc="-45" dirty="0"/>
              <a:t> </a:t>
            </a:r>
            <a:r>
              <a:rPr dirty="0"/>
              <a:t>&amp;</a:t>
            </a:r>
            <a:r>
              <a:rPr spc="-80" dirty="0"/>
              <a:t> </a:t>
            </a:r>
            <a:r>
              <a:rPr spc="-10" dirty="0"/>
              <a:t>Gezondheid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95813" y="1166430"/>
            <a:ext cx="7853045" cy="510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58240" marR="5080" indent="843915">
              <a:lnSpc>
                <a:spcPct val="119000"/>
              </a:lnSpc>
              <a:spcBef>
                <a:spcPts val="100"/>
              </a:spcBef>
            </a:pP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Interesse</a:t>
            </a:r>
            <a:r>
              <a:rPr sz="3000" spc="-1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in</a:t>
            </a:r>
            <a:r>
              <a:rPr sz="3000" spc="-3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de</a:t>
            </a:r>
            <a:r>
              <a:rPr sz="3000" spc="-2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natuur</a:t>
            </a:r>
            <a:r>
              <a:rPr sz="3000" spc="-2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0A7468"/>
                </a:solidFill>
                <a:latin typeface="Arial"/>
                <a:cs typeface="Arial"/>
              </a:rPr>
              <a:t>vakken </a:t>
            </a: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Beroepen</a:t>
            </a:r>
            <a:r>
              <a:rPr sz="3000" spc="-6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in</a:t>
            </a:r>
            <a:r>
              <a:rPr sz="3000" spc="-3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gezondheidszorg</a:t>
            </a:r>
            <a:r>
              <a:rPr sz="3000" spc="-6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en</a:t>
            </a:r>
            <a:r>
              <a:rPr sz="3000" spc="-3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0A7468"/>
                </a:solidFill>
                <a:latin typeface="Arial"/>
                <a:cs typeface="Arial"/>
              </a:rPr>
              <a:t>milieu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5"/>
              </a:spcBef>
            </a:pP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Profieldeel: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299085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Scheikunde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25"/>
              </a:spcBef>
              <a:buSzPct val="68750"/>
              <a:buChar char="•"/>
              <a:tabLst>
                <a:tab pos="299085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Biologie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Wiskunde</a:t>
            </a:r>
            <a:r>
              <a:rPr sz="2400" spc="-7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0A7468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80"/>
              </a:spcBef>
              <a:buClr>
                <a:srgbClr val="0A7468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Profielkeuzedeel:</a:t>
            </a:r>
            <a:r>
              <a:rPr sz="2400" spc="-3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(1</a:t>
            </a:r>
            <a:r>
              <a:rPr sz="2400" spc="-9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vak</a:t>
            </a:r>
            <a:r>
              <a:rPr sz="2400" spc="-8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kiezen)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25"/>
              </a:spcBef>
              <a:buSzPct val="68750"/>
              <a:buChar char="•"/>
              <a:tabLst>
                <a:tab pos="299085" algn="l"/>
              </a:tabLst>
            </a:pPr>
            <a:r>
              <a:rPr sz="2400" spc="-25" dirty="0">
                <a:solidFill>
                  <a:srgbClr val="0A7468"/>
                </a:solidFill>
                <a:latin typeface="Arial"/>
                <a:cs typeface="Arial"/>
              </a:rPr>
              <a:t>NLT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299085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Aardrijkskunde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66332" y="3429000"/>
            <a:ext cx="4994752" cy="279653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2516" y="864170"/>
            <a:ext cx="4906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Natuur</a:t>
            </a:r>
            <a:r>
              <a:rPr spc="-45" dirty="0"/>
              <a:t> </a:t>
            </a:r>
            <a:r>
              <a:rPr dirty="0"/>
              <a:t>&amp;</a:t>
            </a:r>
            <a:r>
              <a:rPr spc="-80" dirty="0"/>
              <a:t> </a:t>
            </a:r>
            <a:r>
              <a:rPr spc="-10" dirty="0"/>
              <a:t>Gezondheid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595813" y="1980071"/>
            <a:ext cx="3228340" cy="403987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Vrije</a:t>
            </a:r>
            <a:r>
              <a:rPr sz="2400" spc="-4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deel:</a:t>
            </a:r>
            <a:r>
              <a:rPr sz="2400" spc="-2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1</a:t>
            </a:r>
            <a:r>
              <a:rPr sz="2400" spc="-4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vak</a:t>
            </a:r>
            <a:r>
              <a:rPr sz="2400" spc="-5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kiezen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Duits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Frans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25"/>
              </a:spcBef>
              <a:buSzPct val="68750"/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Aardrijkskunde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Economie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25"/>
              </a:spcBef>
              <a:buSzPct val="68750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Kunst</a:t>
            </a:r>
            <a:r>
              <a:rPr sz="2400" spc="-2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(bv</a:t>
            </a:r>
            <a:r>
              <a:rPr sz="2400" spc="-4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of</a:t>
            </a:r>
            <a:r>
              <a:rPr sz="2400" spc="-4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drama)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22100"/>
              </a:lnSpc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Bouwt</a:t>
            </a:r>
            <a:r>
              <a:rPr sz="2400" spc="-5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verder</a:t>
            </a:r>
            <a:r>
              <a:rPr sz="2400" spc="-4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op</a:t>
            </a:r>
            <a:r>
              <a:rPr sz="2400" spc="-4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cluster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Lifestyle</a:t>
            </a:r>
            <a:r>
              <a:rPr sz="2400" spc="-7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Sciences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26708" y="3429000"/>
            <a:ext cx="4989576" cy="27889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979114" y="249519"/>
            <a:ext cx="4229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Natuur</a:t>
            </a:r>
            <a:r>
              <a:rPr spc="-45" dirty="0"/>
              <a:t> </a:t>
            </a:r>
            <a:r>
              <a:rPr dirty="0"/>
              <a:t>&amp;</a:t>
            </a:r>
            <a:r>
              <a:rPr spc="-80" dirty="0"/>
              <a:t> </a:t>
            </a:r>
            <a:r>
              <a:rPr spc="-10" dirty="0"/>
              <a:t>Techniek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85266" y="824067"/>
            <a:ext cx="9421495" cy="544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19000"/>
              </a:lnSpc>
              <a:spcBef>
                <a:spcPts val="100"/>
              </a:spcBef>
            </a:pP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Interesse</a:t>
            </a:r>
            <a:r>
              <a:rPr sz="3000" spc="-1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in</a:t>
            </a:r>
            <a:r>
              <a:rPr sz="3000" spc="-3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de</a:t>
            </a:r>
            <a:r>
              <a:rPr sz="3000" spc="-2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natuurvakken,</a:t>
            </a:r>
            <a:r>
              <a:rPr sz="3000" spc="-3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ontwerpen,</a:t>
            </a:r>
            <a:r>
              <a:rPr sz="3000" spc="-4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0A7468"/>
                </a:solidFill>
                <a:latin typeface="Arial"/>
                <a:cs typeface="Arial"/>
              </a:rPr>
              <a:t>onderzoeken, </a:t>
            </a: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abstract</a:t>
            </a:r>
            <a:r>
              <a:rPr sz="3000" spc="-2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0A7468"/>
                </a:solidFill>
                <a:latin typeface="Arial"/>
                <a:cs typeface="Arial"/>
              </a:rPr>
              <a:t>denken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Beroepen</a:t>
            </a:r>
            <a:r>
              <a:rPr sz="3000" spc="-4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in</a:t>
            </a:r>
            <a:r>
              <a:rPr sz="3000" spc="-2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de</a:t>
            </a:r>
            <a:r>
              <a:rPr sz="3000" spc="-2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0A7468"/>
                </a:solidFill>
                <a:latin typeface="Arial"/>
                <a:cs typeface="Arial"/>
              </a:rPr>
              <a:t>techniek</a:t>
            </a:r>
            <a:endParaRPr sz="3000">
              <a:latin typeface="Arial"/>
              <a:cs typeface="Arial"/>
            </a:endParaRPr>
          </a:p>
          <a:p>
            <a:pPr marL="231775">
              <a:lnSpc>
                <a:spcPct val="100000"/>
              </a:lnSpc>
              <a:spcBef>
                <a:spcPts val="2335"/>
              </a:spcBef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Profieldeel:</a:t>
            </a:r>
            <a:endParaRPr sz="2400">
              <a:latin typeface="Arial"/>
              <a:cs typeface="Arial"/>
            </a:endParaRPr>
          </a:p>
          <a:p>
            <a:pPr marL="574675" indent="-342900">
              <a:lnSpc>
                <a:spcPct val="100000"/>
              </a:lnSpc>
              <a:spcBef>
                <a:spcPts val="625"/>
              </a:spcBef>
              <a:buSzPct val="68750"/>
              <a:buChar char="•"/>
              <a:tabLst>
                <a:tab pos="574675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Natuurkunde</a:t>
            </a:r>
            <a:endParaRPr sz="2400">
              <a:latin typeface="Arial"/>
              <a:cs typeface="Arial"/>
            </a:endParaRPr>
          </a:p>
          <a:p>
            <a:pPr marL="574675" indent="-342900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574675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Scheikunde</a:t>
            </a:r>
            <a:endParaRPr sz="2400">
              <a:latin typeface="Arial"/>
              <a:cs typeface="Arial"/>
            </a:endParaRPr>
          </a:p>
          <a:p>
            <a:pPr marL="518159" indent="-286385">
              <a:lnSpc>
                <a:spcPct val="100000"/>
              </a:lnSpc>
              <a:spcBef>
                <a:spcPts val="625"/>
              </a:spcBef>
              <a:buSzPct val="68750"/>
              <a:buChar char="•"/>
              <a:tabLst>
                <a:tab pos="518159" algn="l"/>
              </a:tabLst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Wiskunde</a:t>
            </a:r>
            <a:r>
              <a:rPr sz="2400" spc="-7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0A7468"/>
                </a:solidFill>
                <a:latin typeface="Arial"/>
                <a:cs typeface="Arial"/>
              </a:rPr>
              <a:t>B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80"/>
              </a:spcBef>
              <a:buClr>
                <a:srgbClr val="0A7468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231775">
              <a:lnSpc>
                <a:spcPct val="100000"/>
              </a:lnSpc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Profielkeuzedeel:</a:t>
            </a:r>
            <a:endParaRPr sz="2400">
              <a:latin typeface="Arial"/>
              <a:cs typeface="Arial"/>
            </a:endParaRPr>
          </a:p>
          <a:p>
            <a:pPr marL="518159" indent="-286385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518159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Biologie</a:t>
            </a:r>
            <a:endParaRPr sz="2400">
              <a:latin typeface="Arial"/>
              <a:cs typeface="Arial"/>
            </a:endParaRPr>
          </a:p>
          <a:p>
            <a:pPr marL="518159" indent="-286385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518159" algn="l"/>
              </a:tabLst>
            </a:pPr>
            <a:r>
              <a:rPr sz="2400" spc="-25" dirty="0">
                <a:solidFill>
                  <a:srgbClr val="0A7468"/>
                </a:solidFill>
                <a:latin typeface="Arial"/>
                <a:cs typeface="Arial"/>
              </a:rPr>
              <a:t>NLT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79336" y="3128772"/>
            <a:ext cx="4570462" cy="305104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89150">
              <a:lnSpc>
                <a:spcPct val="100000"/>
              </a:lnSpc>
              <a:spcBef>
                <a:spcPts val="95"/>
              </a:spcBef>
            </a:pPr>
            <a:r>
              <a:rPr dirty="0"/>
              <a:t>Natuur</a:t>
            </a:r>
            <a:r>
              <a:rPr spc="-45" dirty="0"/>
              <a:t> </a:t>
            </a:r>
            <a:r>
              <a:rPr dirty="0"/>
              <a:t>&amp;</a:t>
            </a:r>
            <a:r>
              <a:rPr spc="-80" dirty="0"/>
              <a:t> </a:t>
            </a:r>
            <a:r>
              <a:rPr spc="-10" dirty="0"/>
              <a:t>Techniek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54837" y="2235944"/>
            <a:ext cx="3228340" cy="403987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Vrije</a:t>
            </a:r>
            <a:r>
              <a:rPr sz="2400" spc="-4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deel:</a:t>
            </a:r>
            <a:r>
              <a:rPr sz="2400" spc="-2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1</a:t>
            </a:r>
            <a:r>
              <a:rPr sz="2400" spc="-4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vak</a:t>
            </a:r>
            <a:r>
              <a:rPr sz="2400" spc="-5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kiezen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Biologie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Duits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25"/>
              </a:spcBef>
              <a:buSzPct val="68750"/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Frans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Economie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25"/>
              </a:spcBef>
              <a:buSzPct val="68750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Kunst</a:t>
            </a:r>
            <a:r>
              <a:rPr sz="2400" spc="-2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(bv</a:t>
            </a:r>
            <a:r>
              <a:rPr sz="2400" spc="-4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of</a:t>
            </a:r>
            <a:r>
              <a:rPr sz="2400" spc="-4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drama)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22100"/>
              </a:lnSpc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Bouwt</a:t>
            </a:r>
            <a:r>
              <a:rPr sz="2400" spc="-5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verder</a:t>
            </a:r>
            <a:r>
              <a:rPr sz="2400" spc="-4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op</a:t>
            </a:r>
            <a:r>
              <a:rPr sz="2400" spc="-4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cluster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Lifestyle</a:t>
            </a:r>
            <a:r>
              <a:rPr sz="2400" spc="-7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Sciences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30211" y="3337559"/>
            <a:ext cx="4319003" cy="2883407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3522" y="909553"/>
            <a:ext cx="113487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Voorbeelden</a:t>
            </a:r>
            <a:r>
              <a:rPr spc="-125" dirty="0"/>
              <a:t> </a:t>
            </a:r>
            <a:r>
              <a:rPr dirty="0"/>
              <a:t>van</a:t>
            </a:r>
            <a:r>
              <a:rPr spc="-145" dirty="0"/>
              <a:t> </a:t>
            </a:r>
            <a:r>
              <a:rPr dirty="0"/>
              <a:t>passende</a:t>
            </a:r>
            <a:r>
              <a:rPr spc="-145" dirty="0"/>
              <a:t> </a:t>
            </a:r>
            <a:r>
              <a:rPr dirty="0"/>
              <a:t>opleidingen</a:t>
            </a:r>
            <a:r>
              <a:rPr spc="-125" dirty="0"/>
              <a:t> </a:t>
            </a:r>
            <a:r>
              <a:rPr dirty="0"/>
              <a:t>per</a:t>
            </a:r>
            <a:r>
              <a:rPr spc="-140" dirty="0"/>
              <a:t> </a:t>
            </a:r>
            <a:r>
              <a:rPr spc="-10" dirty="0"/>
              <a:t>profiel</a:t>
            </a:r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472073" y="1513390"/>
          <a:ext cx="9622155" cy="53365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288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66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52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14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C&amp;M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E&amp;M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N&amp;G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800" spc="-25" dirty="0">
                          <a:latin typeface="Arial"/>
                          <a:cs typeface="Arial"/>
                        </a:rPr>
                        <a:t>N&amp;T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860">
                <a:tc>
                  <a:txBody>
                    <a:bodyPr/>
                    <a:lstStyle/>
                    <a:p>
                      <a:pPr marL="6794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Journalistiek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Economie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Biomedische</a:t>
                      </a:r>
                      <a:r>
                        <a:rPr sz="14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technologie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HBO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5" dirty="0">
                          <a:latin typeface="Tahoma"/>
                          <a:cs typeface="Tahoma"/>
                        </a:rPr>
                        <a:t>ICT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Taal- en</a:t>
                      </a:r>
                      <a:r>
                        <a:rPr sz="14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Cultuur</a:t>
                      </a:r>
                      <a:r>
                        <a:rPr sz="14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studies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Accountancy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Verpleegkunde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Engineering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2765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05"/>
                        </a:spcBef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Pedagogiek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3873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HBO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 Rechten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Sportkunde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Bouwkunde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8159"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Social</a:t>
                      </a:r>
                      <a:r>
                        <a:rPr sz="14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Work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Hotelschool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Verloskunde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Docent</a:t>
                      </a:r>
                      <a:r>
                        <a:rPr sz="14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wiskunde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Kunstopleidingen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Docent</a:t>
                      </a:r>
                      <a:r>
                        <a:rPr sz="14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economie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Voeding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en</a:t>
                      </a:r>
                      <a:r>
                        <a:rPr sz="1400" spc="-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Diëtetiek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957580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Communication</a:t>
                      </a:r>
                      <a:r>
                        <a:rPr sz="1400" spc="-9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25" dirty="0">
                          <a:latin typeface="Tahoma"/>
                          <a:cs typeface="Tahoma"/>
                        </a:rPr>
                        <a:t>and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Multimedia</a:t>
                      </a:r>
                      <a:r>
                        <a:rPr sz="1400" spc="-7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Design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134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Docent</a:t>
                      </a:r>
                      <a:r>
                        <a:rPr sz="14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geschiedenis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 marR="87185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Human</a:t>
                      </a:r>
                      <a:r>
                        <a:rPr sz="14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Resource Management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Docent</a:t>
                      </a:r>
                      <a:r>
                        <a:rPr sz="1400" spc="-3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biologie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Aviation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HBO</a:t>
                      </a:r>
                      <a:r>
                        <a:rPr sz="1400" spc="-2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psychologie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Bestuurskunde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50"/>
                        </a:spcBef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Farmakunde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ct val="100000"/>
                        </a:lnSpc>
                        <a:spcBef>
                          <a:spcPts val="325"/>
                        </a:spcBef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Technische</a:t>
                      </a:r>
                      <a:r>
                        <a:rPr sz="14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bedrijfskunde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4127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194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215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Creative</a:t>
                      </a:r>
                      <a:r>
                        <a:rPr sz="1400" spc="-4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business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Logistiek</a:t>
                      </a:r>
                      <a:r>
                        <a:rPr sz="1400" spc="-4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dirty="0">
                          <a:latin typeface="Tahoma"/>
                          <a:cs typeface="Tahoma"/>
                        </a:rPr>
                        <a:t>en</a:t>
                      </a:r>
                      <a:r>
                        <a:rPr sz="1400" spc="-25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economie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400" spc="-10" dirty="0">
                          <a:latin typeface="Tahoma"/>
                          <a:cs typeface="Tahoma"/>
                        </a:rPr>
                        <a:t>Fysiotherapie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69850">
                        <a:lnSpc>
                          <a:spcPct val="100000"/>
                        </a:lnSpc>
                      </a:pPr>
                      <a:r>
                        <a:rPr sz="1400" dirty="0">
                          <a:latin typeface="Tahoma"/>
                          <a:cs typeface="Tahoma"/>
                        </a:rPr>
                        <a:t>Forensisch</a:t>
                      </a:r>
                      <a:r>
                        <a:rPr sz="1400" spc="-60" dirty="0">
                          <a:latin typeface="Tahoma"/>
                          <a:cs typeface="Tahoma"/>
                        </a:rPr>
                        <a:t> </a:t>
                      </a:r>
                      <a:r>
                        <a:rPr sz="1400" spc="-10" dirty="0">
                          <a:latin typeface="Tahoma"/>
                          <a:cs typeface="Tahoma"/>
                        </a:rPr>
                        <a:t>onderzoek</a:t>
                      </a:r>
                      <a:endParaRPr sz="1400">
                        <a:latin typeface="Tahoma"/>
                        <a:cs typeface="Tahoma"/>
                      </a:endParaRPr>
                    </a:p>
                  </a:txBody>
                  <a:tcPr marL="0" marR="0" marT="5334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649095">
              <a:lnSpc>
                <a:spcPct val="100000"/>
              </a:lnSpc>
              <a:spcBef>
                <a:spcPts val="95"/>
              </a:spcBef>
            </a:pPr>
            <a:r>
              <a:rPr dirty="0"/>
              <a:t>Van</a:t>
            </a:r>
            <a:r>
              <a:rPr spc="-90" dirty="0"/>
              <a:t> </a:t>
            </a:r>
            <a:r>
              <a:rPr dirty="0"/>
              <a:t>profiel</a:t>
            </a:r>
            <a:r>
              <a:rPr spc="-70" dirty="0"/>
              <a:t> </a:t>
            </a:r>
            <a:r>
              <a:rPr dirty="0"/>
              <a:t>naar</a:t>
            </a:r>
            <a:r>
              <a:rPr spc="-55" dirty="0"/>
              <a:t> </a:t>
            </a:r>
            <a:r>
              <a:rPr spc="-10" dirty="0"/>
              <a:t>studie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82998" y="2090851"/>
            <a:ext cx="7620000" cy="17094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186690" indent="-342900">
              <a:lnSpc>
                <a:spcPct val="108300"/>
              </a:lnSpc>
              <a:spcBef>
                <a:spcPts val="100"/>
              </a:spcBef>
              <a:buSzPct val="68750"/>
              <a:buChar char="•"/>
              <a:tabLst>
                <a:tab pos="355600" algn="l"/>
              </a:tabLst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Via</a:t>
            </a:r>
            <a:r>
              <a:rPr sz="2400" spc="-4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de</a:t>
            </a:r>
            <a:r>
              <a:rPr sz="2400" spc="-4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tool</a:t>
            </a:r>
            <a:r>
              <a:rPr sz="2400" spc="-4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‘Van</a:t>
            </a:r>
            <a:r>
              <a:rPr sz="2400" spc="-3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profiel</a:t>
            </a:r>
            <a:r>
              <a:rPr sz="2400" spc="-3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naar</a:t>
            </a:r>
            <a:r>
              <a:rPr sz="2400" spc="-2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studie’</a:t>
            </a:r>
            <a:r>
              <a:rPr sz="2400" spc="-3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kunt</a:t>
            </a:r>
            <a:r>
              <a:rPr sz="2400" spc="-5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u</a:t>
            </a:r>
            <a:r>
              <a:rPr sz="2400" spc="-4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per</a:t>
            </a:r>
            <a:r>
              <a:rPr sz="2400" spc="-4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profiel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zien</a:t>
            </a:r>
            <a:r>
              <a:rPr sz="2400" spc="-6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wat</a:t>
            </a:r>
            <a:r>
              <a:rPr sz="2400" spc="-6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de</a:t>
            </a:r>
            <a:r>
              <a:rPr sz="2400" spc="-6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toelatingseisen</a:t>
            </a:r>
            <a:r>
              <a:rPr sz="2400" spc="-4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A7468"/>
                </a:solidFill>
                <a:latin typeface="Arial"/>
                <a:cs typeface="Arial"/>
              </a:rPr>
              <a:t>zijn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80"/>
              </a:spcBef>
              <a:buClr>
                <a:srgbClr val="0A7468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buClr>
                <a:srgbClr val="0A7468"/>
              </a:buClr>
              <a:buSzPct val="68750"/>
              <a:buChar char="•"/>
              <a:tabLst>
                <a:tab pos="354965" algn="l"/>
              </a:tabLst>
            </a:pPr>
            <a:r>
              <a:rPr sz="2400" u="sng" spc="-2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https://www.studiekeuze123.nl/van-profiel-naar-</a:t>
            </a:r>
            <a:r>
              <a:rPr sz="240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Arial"/>
                <a:cs typeface="Arial"/>
                <a:hlinkClick r:id="rId2"/>
              </a:rPr>
              <a:t>studie</a:t>
            </a:r>
            <a:endParaRPr sz="24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82998" y="4745659"/>
            <a:ext cx="18402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SzPct val="68750"/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Voorbeeld: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689603" y="4319015"/>
            <a:ext cx="6265163" cy="1383791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40180">
              <a:lnSpc>
                <a:spcPct val="100000"/>
              </a:lnSpc>
              <a:spcBef>
                <a:spcPts val="95"/>
              </a:spcBef>
            </a:pPr>
            <a:r>
              <a:rPr dirty="0"/>
              <a:t>Havo</a:t>
            </a:r>
            <a:r>
              <a:rPr spc="-65" dirty="0"/>
              <a:t> </a:t>
            </a:r>
            <a:r>
              <a:rPr dirty="0"/>
              <a:t>op</a:t>
            </a:r>
            <a:r>
              <a:rPr spc="-70" dirty="0"/>
              <a:t> </a:t>
            </a:r>
            <a:r>
              <a:rPr dirty="0"/>
              <a:t>het</a:t>
            </a:r>
            <a:r>
              <a:rPr spc="-50" dirty="0"/>
              <a:t> </a:t>
            </a:r>
            <a:r>
              <a:rPr spc="-10" dirty="0"/>
              <a:t>Saenredam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375185" y="1709744"/>
            <a:ext cx="6412865" cy="403987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Kleine</a:t>
            </a:r>
            <a:r>
              <a:rPr sz="2400" spc="-6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school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We</a:t>
            </a:r>
            <a:r>
              <a:rPr sz="2400" spc="-6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kennen</a:t>
            </a:r>
            <a:r>
              <a:rPr sz="2400" spc="-3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iedereen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Veel</a:t>
            </a:r>
            <a:r>
              <a:rPr sz="2400" spc="-8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persoonlijke</a:t>
            </a:r>
            <a:r>
              <a:rPr sz="2400" spc="-6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aandacht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25"/>
              </a:spcBef>
              <a:buSzPct val="68750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Aansluiting</a:t>
            </a:r>
            <a:r>
              <a:rPr sz="2400" spc="-5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mavo/havo</a:t>
            </a:r>
            <a:r>
              <a:rPr sz="2400" spc="-7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en</a:t>
            </a:r>
            <a:r>
              <a:rPr sz="2400" spc="-8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A7468"/>
                </a:solidFill>
                <a:latin typeface="Arial"/>
                <a:cs typeface="Arial"/>
              </a:rPr>
              <a:t>onder-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/bovenbouw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80"/>
              </a:spcBef>
              <a:buClr>
                <a:srgbClr val="0A7468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Onderscheidende</a:t>
            </a:r>
            <a:r>
              <a:rPr sz="2400" spc="-16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vakken: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299085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maatschappijwetenschappen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25"/>
              </a:spcBef>
              <a:buSzPct val="68750"/>
              <a:buChar char="•"/>
              <a:tabLst>
                <a:tab pos="299085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drama/theater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299085" algn="l"/>
              </a:tabLst>
            </a:pPr>
            <a:r>
              <a:rPr sz="2400" spc="-25" dirty="0">
                <a:solidFill>
                  <a:srgbClr val="0A7468"/>
                </a:solidFill>
                <a:latin typeface="Arial"/>
                <a:cs typeface="Arial"/>
              </a:rPr>
              <a:t>NLT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39456" y="3429000"/>
            <a:ext cx="3665207" cy="29336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96439">
              <a:lnSpc>
                <a:spcPct val="100000"/>
              </a:lnSpc>
              <a:spcBef>
                <a:spcPts val="95"/>
              </a:spcBef>
            </a:pPr>
            <a:r>
              <a:rPr spc="-10" dirty="0">
                <a:latin typeface="Verdana"/>
                <a:cs typeface="Verdana"/>
              </a:rPr>
              <a:t>Toelatingscriteria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35"/>
              </a:spcBef>
              <a:buSzPct val="68750"/>
              <a:buFont typeface="Arial"/>
              <a:buChar char="•"/>
              <a:tabLst>
                <a:tab pos="299085" algn="l"/>
              </a:tabLst>
            </a:pPr>
            <a:r>
              <a:rPr dirty="0"/>
              <a:t>Het</a:t>
            </a:r>
            <a:r>
              <a:rPr spc="-45" dirty="0"/>
              <a:t> </a:t>
            </a:r>
            <a:r>
              <a:rPr dirty="0"/>
              <a:t>betreft</a:t>
            </a:r>
            <a:r>
              <a:rPr spc="-35" dirty="0"/>
              <a:t> </a:t>
            </a:r>
            <a:r>
              <a:rPr dirty="0"/>
              <a:t>een</a:t>
            </a:r>
            <a:r>
              <a:rPr spc="-50" dirty="0"/>
              <a:t> </a:t>
            </a:r>
            <a:r>
              <a:rPr dirty="0"/>
              <a:t>huidige</a:t>
            </a:r>
            <a:r>
              <a:rPr spc="-25" dirty="0"/>
              <a:t> </a:t>
            </a:r>
            <a:r>
              <a:rPr dirty="0"/>
              <a:t>stand</a:t>
            </a:r>
            <a:r>
              <a:rPr spc="-40" dirty="0"/>
              <a:t> </a:t>
            </a:r>
            <a:r>
              <a:rPr dirty="0"/>
              <a:t>van</a:t>
            </a:r>
            <a:r>
              <a:rPr spc="-30" dirty="0"/>
              <a:t> </a:t>
            </a:r>
            <a:r>
              <a:rPr spc="-10" dirty="0"/>
              <a:t>zaken</a:t>
            </a:r>
          </a:p>
          <a:p>
            <a:pPr marL="299085" indent="-286385">
              <a:lnSpc>
                <a:spcPct val="100000"/>
              </a:lnSpc>
              <a:spcBef>
                <a:spcPts val="635"/>
              </a:spcBef>
              <a:buSzPct val="68750"/>
              <a:buFont typeface="Arial"/>
              <a:buChar char="•"/>
              <a:tabLst>
                <a:tab pos="299085" algn="l"/>
              </a:tabLst>
            </a:pPr>
            <a:r>
              <a:rPr dirty="0"/>
              <a:t>6</a:t>
            </a:r>
            <a:r>
              <a:rPr spc="-35" dirty="0"/>
              <a:t> </a:t>
            </a:r>
            <a:r>
              <a:rPr dirty="0"/>
              <a:t>vakken</a:t>
            </a:r>
            <a:r>
              <a:rPr spc="-5" dirty="0"/>
              <a:t> </a:t>
            </a:r>
            <a:r>
              <a:rPr dirty="0"/>
              <a:t>een</a:t>
            </a:r>
            <a:r>
              <a:rPr spc="-35" dirty="0"/>
              <a:t> </a:t>
            </a:r>
            <a:r>
              <a:rPr dirty="0"/>
              <a:t>6,8</a:t>
            </a:r>
            <a:r>
              <a:rPr spc="-35" dirty="0"/>
              <a:t> </a:t>
            </a:r>
            <a:r>
              <a:rPr spc="-10" dirty="0"/>
              <a:t>gemiddeld</a:t>
            </a:r>
          </a:p>
          <a:p>
            <a:pPr marL="299085" indent="-286385">
              <a:lnSpc>
                <a:spcPct val="100000"/>
              </a:lnSpc>
              <a:spcBef>
                <a:spcPts val="635"/>
              </a:spcBef>
              <a:buSzPct val="68750"/>
              <a:buFont typeface="Arial"/>
              <a:buChar char="•"/>
              <a:tabLst>
                <a:tab pos="299085" algn="l"/>
              </a:tabLst>
            </a:pPr>
            <a:r>
              <a:rPr dirty="0"/>
              <a:t>7</a:t>
            </a:r>
            <a:r>
              <a:rPr spc="-50" dirty="0"/>
              <a:t> </a:t>
            </a:r>
            <a:r>
              <a:rPr dirty="0"/>
              <a:t>vakken:</a:t>
            </a:r>
            <a:r>
              <a:rPr spc="-35" dirty="0"/>
              <a:t> </a:t>
            </a:r>
            <a:r>
              <a:rPr spc="-10" dirty="0"/>
              <a:t>doorstroomrecht</a:t>
            </a:r>
          </a:p>
          <a:p>
            <a:pPr marL="299085" indent="-286385">
              <a:lnSpc>
                <a:spcPct val="100000"/>
              </a:lnSpc>
              <a:spcBef>
                <a:spcPts val="625"/>
              </a:spcBef>
              <a:buSzPct val="68750"/>
              <a:buFont typeface="Arial"/>
              <a:buChar char="•"/>
              <a:tabLst>
                <a:tab pos="299085" algn="l"/>
              </a:tabLst>
            </a:pPr>
            <a:r>
              <a:rPr dirty="0"/>
              <a:t>Kies</a:t>
            </a:r>
            <a:r>
              <a:rPr spc="-40" dirty="0"/>
              <a:t> </a:t>
            </a:r>
            <a:r>
              <a:rPr dirty="0"/>
              <a:t>voor de</a:t>
            </a:r>
            <a:r>
              <a:rPr spc="-40" dirty="0"/>
              <a:t> </a:t>
            </a:r>
            <a:r>
              <a:rPr dirty="0"/>
              <a:t>zekerheid</a:t>
            </a:r>
            <a:r>
              <a:rPr spc="-5" dirty="0"/>
              <a:t> </a:t>
            </a:r>
            <a:r>
              <a:rPr dirty="0"/>
              <a:t>ook</a:t>
            </a:r>
            <a:r>
              <a:rPr spc="-15" dirty="0"/>
              <a:t> </a:t>
            </a:r>
            <a:r>
              <a:rPr dirty="0"/>
              <a:t>een</a:t>
            </a:r>
            <a:r>
              <a:rPr spc="-45" dirty="0"/>
              <a:t> </a:t>
            </a:r>
            <a:r>
              <a:rPr spc="-20" dirty="0"/>
              <a:t>MBO-</a:t>
            </a:r>
            <a:r>
              <a:rPr spc="-10" dirty="0"/>
              <a:t>opleiding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73440" y="4349496"/>
            <a:ext cx="3579863" cy="2261615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10277" y="1040982"/>
            <a:ext cx="236664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Procedure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6585" y="1594050"/>
            <a:ext cx="7975600" cy="34620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100"/>
              </a:spcBef>
              <a:buSzPct val="68750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Keuzegids</a:t>
            </a:r>
            <a:r>
              <a:rPr sz="2400" spc="-7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beschikbaar</a:t>
            </a:r>
            <a:r>
              <a:rPr sz="2400" spc="-8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per</a:t>
            </a:r>
            <a:r>
              <a:rPr sz="2400" spc="-9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school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90"/>
              </a:spcBef>
              <a:buClr>
                <a:srgbClr val="0A7468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buSzPct val="68750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Januari</a:t>
            </a:r>
            <a:r>
              <a:rPr sz="2400" spc="-6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2024:</a:t>
            </a:r>
            <a:r>
              <a:rPr sz="2400" spc="-5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formulier</a:t>
            </a:r>
            <a:r>
              <a:rPr sz="2400" spc="-6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van</a:t>
            </a:r>
            <a:r>
              <a:rPr sz="2400" spc="-7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de</a:t>
            </a:r>
            <a:r>
              <a:rPr sz="2400" spc="-7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eigen</a:t>
            </a:r>
            <a:r>
              <a:rPr sz="2400" spc="-5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decaan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25"/>
              </a:spcBef>
              <a:buSzPct val="68750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Februari</a:t>
            </a:r>
            <a:r>
              <a:rPr sz="2400" spc="-6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2024:</a:t>
            </a:r>
            <a:r>
              <a:rPr sz="2400" spc="-6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invullen</a:t>
            </a:r>
            <a:r>
              <a:rPr sz="2400" spc="-3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met</a:t>
            </a:r>
            <a:r>
              <a:rPr sz="2400" spc="-8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informatie</a:t>
            </a:r>
            <a:r>
              <a:rPr sz="2400" spc="-6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over</a:t>
            </a:r>
            <a:r>
              <a:rPr sz="2400" spc="-8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de</a:t>
            </a:r>
            <a:r>
              <a:rPr sz="2400" spc="-6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leerling</a:t>
            </a:r>
            <a:endParaRPr sz="2400">
              <a:latin typeface="Arial"/>
              <a:cs typeface="Arial"/>
            </a:endParaRPr>
          </a:p>
          <a:p>
            <a:pPr marL="299085" marR="5080" indent="-287020">
              <a:lnSpc>
                <a:spcPct val="107900"/>
              </a:lnSpc>
              <a:spcBef>
                <a:spcPts val="409"/>
              </a:spcBef>
              <a:buSzPct val="68750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Op</a:t>
            </a:r>
            <a:r>
              <a:rPr sz="2400" spc="-9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dat</a:t>
            </a:r>
            <a:r>
              <a:rPr sz="2400" spc="-9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formulier</a:t>
            </a:r>
            <a:r>
              <a:rPr sz="2400" spc="-7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ook:</a:t>
            </a:r>
            <a:r>
              <a:rPr sz="2400" spc="-9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profiel,</a:t>
            </a:r>
            <a:r>
              <a:rPr sz="2400" spc="-8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invulling</a:t>
            </a:r>
            <a:r>
              <a:rPr sz="2400" spc="-4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profielkeuzevak</a:t>
            </a:r>
            <a:r>
              <a:rPr sz="2400" spc="-5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A7468"/>
                </a:solidFill>
                <a:latin typeface="Arial"/>
                <a:cs typeface="Arial"/>
              </a:rPr>
              <a:t>en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vrije</a:t>
            </a:r>
            <a:r>
              <a:rPr sz="2400" spc="-5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deel</a:t>
            </a:r>
            <a:r>
              <a:rPr sz="2400" spc="-3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(voor</a:t>
            </a:r>
            <a:r>
              <a:rPr sz="2400" spc="-4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de</a:t>
            </a:r>
            <a:r>
              <a:rPr sz="2400" spc="-4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eerste</a:t>
            </a:r>
            <a:r>
              <a:rPr sz="2400" spc="-6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voorkeur)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75"/>
              </a:spcBef>
              <a:buClr>
                <a:srgbClr val="0A7468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5"/>
              </a:spcBef>
              <a:buSzPct val="68750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April/mei</a:t>
            </a:r>
            <a:r>
              <a:rPr sz="2400" spc="-7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2024</a:t>
            </a:r>
            <a:r>
              <a:rPr sz="2400" spc="-6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uitslag</a:t>
            </a:r>
            <a:r>
              <a:rPr sz="2400" spc="-5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examens,</a:t>
            </a:r>
            <a:r>
              <a:rPr sz="2400" spc="-6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intake</a:t>
            </a:r>
            <a:r>
              <a:rPr sz="2400" spc="-7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en</a:t>
            </a:r>
            <a:r>
              <a:rPr sz="2400" spc="-7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plaatsing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473440" y="4349496"/>
            <a:ext cx="3579863" cy="226161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Wie</a:t>
            </a:r>
            <a:r>
              <a:rPr spc="-80" dirty="0"/>
              <a:t> </a:t>
            </a:r>
            <a:r>
              <a:rPr dirty="0"/>
              <a:t>heeft</a:t>
            </a:r>
            <a:r>
              <a:rPr spc="-75" dirty="0"/>
              <a:t> </a:t>
            </a:r>
            <a:r>
              <a:rPr dirty="0"/>
              <a:t>er</a:t>
            </a:r>
            <a:r>
              <a:rPr spc="-70" dirty="0"/>
              <a:t> </a:t>
            </a:r>
            <a:r>
              <a:rPr dirty="0"/>
              <a:t>nog</a:t>
            </a:r>
            <a:r>
              <a:rPr spc="-75" dirty="0"/>
              <a:t> </a:t>
            </a:r>
            <a:r>
              <a:rPr dirty="0"/>
              <a:t>een</a:t>
            </a:r>
            <a:r>
              <a:rPr spc="-75" dirty="0"/>
              <a:t> </a:t>
            </a:r>
            <a:r>
              <a:rPr dirty="0"/>
              <a:t>centrale</a:t>
            </a:r>
            <a:r>
              <a:rPr spc="-75" dirty="0"/>
              <a:t> </a:t>
            </a:r>
            <a:r>
              <a:rPr spc="-10" dirty="0"/>
              <a:t>vraag?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521964" y="2170176"/>
            <a:ext cx="5148071" cy="3610343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3924649" y="5817729"/>
            <a:ext cx="4340225" cy="10013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9075">
              <a:lnSpc>
                <a:spcPct val="100000"/>
              </a:lnSpc>
              <a:spcBef>
                <a:spcPts val="100"/>
              </a:spcBef>
            </a:pPr>
            <a:r>
              <a:rPr sz="3200" dirty="0">
                <a:solidFill>
                  <a:srgbClr val="0A7468"/>
                </a:solidFill>
                <a:latin typeface="Arial"/>
                <a:cs typeface="Arial"/>
              </a:rPr>
              <a:t>Voor</a:t>
            </a:r>
            <a:r>
              <a:rPr sz="3200" spc="-4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A7468"/>
                </a:solidFill>
                <a:latin typeface="Arial"/>
                <a:cs typeface="Arial"/>
              </a:rPr>
              <a:t>contact</a:t>
            </a:r>
            <a:r>
              <a:rPr sz="3200" spc="-4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200" dirty="0">
                <a:solidFill>
                  <a:srgbClr val="0A7468"/>
                </a:solidFill>
                <a:latin typeface="Arial"/>
                <a:cs typeface="Arial"/>
              </a:rPr>
              <a:t>via</a:t>
            </a:r>
            <a:r>
              <a:rPr sz="3200" spc="-4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200" spc="-10" dirty="0">
                <a:solidFill>
                  <a:srgbClr val="0A7468"/>
                </a:solidFill>
                <a:latin typeface="Arial"/>
                <a:cs typeface="Arial"/>
              </a:rPr>
              <a:t>mail: </a:t>
            </a:r>
            <a:r>
              <a:rPr sz="3200" spc="-10" dirty="0">
                <a:solidFill>
                  <a:srgbClr val="0A7468"/>
                </a:solidFill>
                <a:latin typeface="Arial"/>
                <a:cs typeface="Arial"/>
                <a:hlinkClick r:id="rId3"/>
              </a:rPr>
              <a:t>g.troiani@saenredam.nl</a:t>
            </a:r>
            <a:endParaRPr sz="32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86639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Programma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429558" y="2336154"/>
            <a:ext cx="2630805" cy="181038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35"/>
              </a:spcBef>
              <a:buSzPct val="68750"/>
              <a:buChar char="•"/>
              <a:tabLst>
                <a:tab pos="299085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Voorstellen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Havo</a:t>
            </a:r>
            <a:r>
              <a:rPr sz="2400" spc="-6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profielen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299085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Toelatingscriteria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25"/>
              </a:spcBef>
              <a:buSzPct val="68750"/>
              <a:buChar char="•"/>
              <a:tabLst>
                <a:tab pos="299085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Procedure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53668" y="1847088"/>
            <a:ext cx="4415002" cy="441655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41148"/>
              <a:ext cx="12190476" cy="681685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488168" y="5879591"/>
              <a:ext cx="737615" cy="74066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925811" y="5879591"/>
              <a:ext cx="739139" cy="74066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1049000" y="5879591"/>
              <a:ext cx="737615" cy="740663"/>
            </a:xfrm>
            <a:prstGeom prst="rect">
              <a:avLst/>
            </a:prstGeom>
          </p:spPr>
        </p:pic>
      </p:grp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3993036" y="1488992"/>
            <a:ext cx="27635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>
                <a:solidFill>
                  <a:srgbClr val="FFFFFF"/>
                </a:solidFill>
              </a:rPr>
              <a:t>Veel</a:t>
            </a:r>
            <a:r>
              <a:rPr spc="-60" dirty="0">
                <a:solidFill>
                  <a:srgbClr val="FFFFFF"/>
                </a:solidFill>
              </a:rPr>
              <a:t> </a:t>
            </a:r>
            <a:r>
              <a:rPr spc="-10" dirty="0">
                <a:solidFill>
                  <a:srgbClr val="FFFFFF"/>
                </a:solidFill>
              </a:rPr>
              <a:t>succes</a:t>
            </a:r>
          </a:p>
        </p:txBody>
      </p:sp>
      <p:pic>
        <p:nvPicPr>
          <p:cNvPr id="9" name="object 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2069604" y="3168395"/>
            <a:ext cx="6702539" cy="175869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98549" y="824796"/>
            <a:ext cx="256413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Voorstellen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055485" y="1669154"/>
            <a:ext cx="7764780" cy="176022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35"/>
              </a:spcBef>
              <a:buSzPct val="68750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Wie</a:t>
            </a:r>
            <a:r>
              <a:rPr sz="2400" spc="-3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zijn</a:t>
            </a:r>
            <a:r>
              <a:rPr sz="2400" spc="-3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20" dirty="0">
                <a:solidFill>
                  <a:srgbClr val="0A7468"/>
                </a:solidFill>
                <a:latin typeface="Arial"/>
                <a:cs typeface="Arial"/>
              </a:rPr>
              <a:t>wij?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Algemeen</a:t>
            </a:r>
            <a:r>
              <a:rPr sz="2400" spc="-10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verhaal</a:t>
            </a:r>
            <a:endParaRPr sz="2400">
              <a:latin typeface="Arial"/>
              <a:cs typeface="Arial"/>
            </a:endParaRPr>
          </a:p>
          <a:p>
            <a:pPr marL="299085" marR="5080" indent="-287020">
              <a:lnSpc>
                <a:spcPct val="107900"/>
              </a:lnSpc>
              <a:spcBef>
                <a:spcPts val="409"/>
              </a:spcBef>
              <a:buSzPct val="68750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Persoonlijke</a:t>
            </a:r>
            <a:r>
              <a:rPr sz="2400" spc="-4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vragen</a:t>
            </a:r>
            <a:r>
              <a:rPr sz="2400" spc="-6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Wingdings"/>
                <a:cs typeface="Wingdings"/>
              </a:rPr>
              <a:t></a:t>
            </a:r>
            <a:r>
              <a:rPr sz="2400" spc="-15" dirty="0">
                <a:solidFill>
                  <a:srgbClr val="0A7468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contact</a:t>
            </a:r>
            <a:r>
              <a:rPr sz="2400" spc="-7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opnemen</a:t>
            </a:r>
            <a:r>
              <a:rPr sz="2400" spc="-6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met</a:t>
            </a:r>
            <a:r>
              <a:rPr sz="2400" spc="-7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mentor</a:t>
            </a:r>
            <a:r>
              <a:rPr sz="2400" spc="-8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25" dirty="0">
                <a:solidFill>
                  <a:srgbClr val="0A7468"/>
                </a:solidFill>
                <a:latin typeface="Arial"/>
                <a:cs typeface="Arial"/>
              </a:rPr>
              <a:t>of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mevrouw</a:t>
            </a:r>
            <a:r>
              <a:rPr sz="2400" spc="-8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Gianna</a:t>
            </a:r>
            <a:r>
              <a:rPr sz="2400" spc="-8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Troiani:</a:t>
            </a:r>
            <a:r>
              <a:rPr sz="2400" spc="-7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  <a:hlinkClick r:id="rId2"/>
              </a:rPr>
              <a:t>g.troiani@saenredam.nl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95516" y="3596640"/>
            <a:ext cx="4482083" cy="262432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7278" y="1124109"/>
            <a:ext cx="956881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Welke</a:t>
            </a:r>
            <a:r>
              <a:rPr spc="-75" dirty="0"/>
              <a:t> </a:t>
            </a:r>
            <a:r>
              <a:rPr dirty="0"/>
              <a:t>profielen</a:t>
            </a:r>
            <a:r>
              <a:rPr spc="-55" dirty="0"/>
              <a:t> </a:t>
            </a:r>
            <a:r>
              <a:rPr dirty="0"/>
              <a:t>kun</a:t>
            </a:r>
            <a:r>
              <a:rPr spc="-80" dirty="0"/>
              <a:t> </a:t>
            </a:r>
            <a:r>
              <a:rPr dirty="0"/>
              <a:t>je</a:t>
            </a:r>
            <a:r>
              <a:rPr spc="-85" dirty="0"/>
              <a:t> </a:t>
            </a:r>
            <a:r>
              <a:rPr dirty="0"/>
              <a:t>kiezen</a:t>
            </a:r>
            <a:r>
              <a:rPr spc="-80" dirty="0"/>
              <a:t> </a:t>
            </a:r>
            <a:r>
              <a:rPr dirty="0"/>
              <a:t>op</a:t>
            </a:r>
            <a:r>
              <a:rPr spc="-70" dirty="0"/>
              <a:t> </a:t>
            </a:r>
            <a:r>
              <a:rPr dirty="0"/>
              <a:t>de</a:t>
            </a:r>
            <a:r>
              <a:rPr spc="-80" dirty="0"/>
              <a:t> </a:t>
            </a:r>
            <a:r>
              <a:rPr spc="-10" dirty="0"/>
              <a:t>havo?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38216" y="3555491"/>
            <a:ext cx="6001511" cy="2697479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1254396" y="2074348"/>
            <a:ext cx="9248140" cy="3796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54835" marR="5080" indent="-1478280">
              <a:lnSpc>
                <a:spcPct val="108000"/>
              </a:lnSpc>
              <a:spcBef>
                <a:spcPts val="100"/>
              </a:spcBef>
            </a:pP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Een</a:t>
            </a:r>
            <a:r>
              <a:rPr sz="3000" spc="-3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profiel</a:t>
            </a:r>
            <a:r>
              <a:rPr sz="3000" spc="-3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is</a:t>
            </a:r>
            <a:r>
              <a:rPr sz="3000" spc="-2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een</a:t>
            </a:r>
            <a:r>
              <a:rPr sz="3000" spc="-4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aantal</a:t>
            </a:r>
            <a:r>
              <a:rPr sz="3000" spc="-3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samenhangende</a:t>
            </a:r>
            <a:r>
              <a:rPr sz="3000" spc="-4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vakken</a:t>
            </a:r>
            <a:r>
              <a:rPr sz="3000" spc="-6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spc="-25" dirty="0">
                <a:solidFill>
                  <a:srgbClr val="0A7468"/>
                </a:solidFill>
                <a:latin typeface="Arial"/>
                <a:cs typeface="Arial"/>
              </a:rPr>
              <a:t>en </a:t>
            </a: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geeft</a:t>
            </a:r>
            <a:r>
              <a:rPr sz="3000" spc="-1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richting</a:t>
            </a:r>
            <a:r>
              <a:rPr sz="3000" spc="-3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aan</a:t>
            </a:r>
            <a:r>
              <a:rPr sz="3000" spc="-2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je</a:t>
            </a:r>
            <a:r>
              <a:rPr sz="3000" spc="-2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0A7468"/>
                </a:solidFill>
                <a:latin typeface="Arial"/>
                <a:cs typeface="Arial"/>
              </a:rPr>
              <a:t>havo-opleiding</a:t>
            </a:r>
            <a:endParaRPr sz="3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540"/>
              </a:spcBef>
            </a:pPr>
            <a:endParaRPr sz="3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Er</a:t>
            </a:r>
            <a:r>
              <a:rPr sz="2400" spc="-5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bestaan</a:t>
            </a:r>
            <a:r>
              <a:rPr sz="2400" spc="-4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vier</a:t>
            </a:r>
            <a:r>
              <a:rPr sz="2400" spc="-4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profielen: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Economie</a:t>
            </a:r>
            <a:r>
              <a:rPr sz="2400" spc="-3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&amp;</a:t>
            </a:r>
            <a:r>
              <a:rPr sz="2400" spc="-6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Maatschappij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25"/>
              </a:spcBef>
              <a:buSzPct val="68750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Cultuur</a:t>
            </a:r>
            <a:r>
              <a:rPr sz="2400" spc="-3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&amp;</a:t>
            </a:r>
            <a:r>
              <a:rPr sz="2400" spc="-5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Maatschappij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Natuur</a:t>
            </a:r>
            <a:r>
              <a:rPr sz="2400" spc="-3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&amp;</a:t>
            </a:r>
            <a:r>
              <a:rPr sz="2400" spc="-3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Techniek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25"/>
              </a:spcBef>
              <a:buSzPct val="68750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Natuur</a:t>
            </a:r>
            <a:r>
              <a:rPr sz="2400" spc="-3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&amp;</a:t>
            </a:r>
            <a:r>
              <a:rPr sz="2400" spc="-3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Gezondheid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304531" y="3759708"/>
            <a:ext cx="4244339" cy="250393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409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Gemeenschappelijk</a:t>
            </a:r>
            <a:r>
              <a:rPr spc="-145" dirty="0"/>
              <a:t> </a:t>
            </a:r>
            <a:r>
              <a:rPr spc="-20" dirty="0"/>
              <a:t>deel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606203" y="2224332"/>
            <a:ext cx="5924550" cy="225679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299085" indent="-286385">
              <a:lnSpc>
                <a:spcPct val="100000"/>
              </a:lnSpc>
              <a:spcBef>
                <a:spcPts val="735"/>
              </a:spcBef>
              <a:buSzPct val="68750"/>
              <a:buChar char="•"/>
              <a:tabLst>
                <a:tab pos="299085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Nederlands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299085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Engels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299085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Maatschappijleer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25"/>
              </a:spcBef>
              <a:buSzPct val="68750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Culturele</a:t>
            </a:r>
            <a:r>
              <a:rPr sz="2400" spc="-8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en</a:t>
            </a:r>
            <a:r>
              <a:rPr sz="2400" spc="-10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Kunstzinnige</a:t>
            </a:r>
            <a:r>
              <a:rPr sz="2400" spc="-5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Vorming</a:t>
            </a:r>
            <a:r>
              <a:rPr sz="2400" spc="-9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(CKV)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Lichamelijke</a:t>
            </a:r>
            <a:r>
              <a:rPr sz="2400" spc="-114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opvoeding</a:t>
            </a:r>
            <a:endParaRPr sz="2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6382" y="496407"/>
            <a:ext cx="527367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Cultuur</a:t>
            </a:r>
            <a:r>
              <a:rPr spc="-40" dirty="0"/>
              <a:t> </a:t>
            </a:r>
            <a:r>
              <a:rPr dirty="0"/>
              <a:t>&amp;</a:t>
            </a:r>
            <a:r>
              <a:rPr spc="-80" dirty="0"/>
              <a:t> </a:t>
            </a:r>
            <a:r>
              <a:rPr spc="-10" dirty="0"/>
              <a:t>Maatschappij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55598" y="1121247"/>
            <a:ext cx="8676005" cy="4567555"/>
          </a:xfrm>
          <a:prstGeom prst="rect">
            <a:avLst/>
          </a:prstGeom>
        </p:spPr>
        <p:txBody>
          <a:bodyPr vert="horz" wrap="square" lIns="0" tIns="99060" rIns="0" bIns="0" rtlCol="0">
            <a:spAutoFit/>
          </a:bodyPr>
          <a:lstStyle/>
          <a:p>
            <a:pPr marL="1905" algn="ctr">
              <a:lnSpc>
                <a:spcPct val="100000"/>
              </a:lnSpc>
              <a:spcBef>
                <a:spcPts val="780"/>
              </a:spcBef>
            </a:pP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Interesse</a:t>
            </a:r>
            <a:r>
              <a:rPr sz="3000" spc="-2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voor</a:t>
            </a:r>
            <a:r>
              <a:rPr sz="3000" spc="-3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taal</a:t>
            </a:r>
            <a:r>
              <a:rPr sz="3000" spc="-2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en</a:t>
            </a:r>
            <a:r>
              <a:rPr sz="3000" spc="-3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spc="-10" dirty="0">
                <a:solidFill>
                  <a:srgbClr val="0A7468"/>
                </a:solidFill>
                <a:latin typeface="Arial"/>
                <a:cs typeface="Arial"/>
              </a:rPr>
              <a:t>cultuur</a:t>
            </a:r>
            <a:endParaRPr sz="3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685"/>
              </a:spcBef>
            </a:pP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Beroepen</a:t>
            </a:r>
            <a:r>
              <a:rPr sz="3000" spc="-5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in</a:t>
            </a:r>
            <a:r>
              <a:rPr sz="3000" spc="-3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de</a:t>
            </a:r>
            <a:r>
              <a:rPr sz="3000" spc="-4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kunst,</a:t>
            </a:r>
            <a:r>
              <a:rPr sz="3000" spc="-1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cultuur,</a:t>
            </a:r>
            <a:r>
              <a:rPr sz="3000" spc="-3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maatschappij</a:t>
            </a:r>
            <a:r>
              <a:rPr sz="3000" spc="-4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dirty="0">
                <a:solidFill>
                  <a:srgbClr val="0A7468"/>
                </a:solidFill>
                <a:latin typeface="Arial"/>
                <a:cs typeface="Arial"/>
              </a:rPr>
              <a:t>en</a:t>
            </a:r>
            <a:r>
              <a:rPr sz="3000" spc="-3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3000" spc="-20" dirty="0">
                <a:solidFill>
                  <a:srgbClr val="0A7468"/>
                </a:solidFill>
                <a:latin typeface="Arial"/>
                <a:cs typeface="Arial"/>
              </a:rPr>
              <a:t>taal</a:t>
            </a:r>
            <a:endParaRPr sz="3000">
              <a:latin typeface="Arial"/>
              <a:cs typeface="Arial"/>
            </a:endParaRPr>
          </a:p>
          <a:p>
            <a:pPr marL="229235">
              <a:lnSpc>
                <a:spcPct val="100000"/>
              </a:lnSpc>
              <a:spcBef>
                <a:spcPts val="3240"/>
              </a:spcBef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Profieldeel:</a:t>
            </a:r>
            <a:endParaRPr sz="2400">
              <a:latin typeface="Arial"/>
              <a:cs typeface="Arial"/>
            </a:endParaRPr>
          </a:p>
          <a:p>
            <a:pPr marL="515620" indent="-286385">
              <a:lnSpc>
                <a:spcPct val="100000"/>
              </a:lnSpc>
              <a:spcBef>
                <a:spcPts val="640"/>
              </a:spcBef>
              <a:buSzPct val="68750"/>
              <a:buChar char="•"/>
              <a:tabLst>
                <a:tab pos="515620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Geschiedenis</a:t>
            </a:r>
            <a:endParaRPr sz="2400">
              <a:latin typeface="Arial"/>
              <a:cs typeface="Arial"/>
            </a:endParaRPr>
          </a:p>
          <a:p>
            <a:pPr marL="515620" indent="-286385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515620" algn="l"/>
              </a:tabLst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Kunst</a:t>
            </a:r>
            <a:r>
              <a:rPr sz="2400" spc="-4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(bv/drama)</a:t>
            </a:r>
            <a:endParaRPr sz="2400">
              <a:latin typeface="Arial"/>
              <a:cs typeface="Arial"/>
            </a:endParaRPr>
          </a:p>
          <a:p>
            <a:pPr marL="515620" indent="-286385">
              <a:lnSpc>
                <a:spcPct val="100000"/>
              </a:lnSpc>
              <a:spcBef>
                <a:spcPts val="625"/>
              </a:spcBef>
              <a:buSzPct val="68750"/>
              <a:buChar char="•"/>
              <a:tabLst>
                <a:tab pos="515620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Maatschappijwetenschappen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75"/>
              </a:spcBef>
              <a:buClr>
                <a:srgbClr val="0A7468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229235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Profielkeuzedeel:</a:t>
            </a:r>
            <a:r>
              <a:rPr sz="2400" spc="-3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(1</a:t>
            </a:r>
            <a:r>
              <a:rPr sz="2400" spc="-9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vak</a:t>
            </a:r>
            <a:r>
              <a:rPr sz="2400" spc="-8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kiezen)</a:t>
            </a:r>
            <a:endParaRPr sz="2400">
              <a:latin typeface="Arial"/>
              <a:cs typeface="Arial"/>
            </a:endParaRPr>
          </a:p>
          <a:p>
            <a:pPr marL="572135" indent="-342900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572135" algn="l"/>
              </a:tabLst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Frans</a:t>
            </a:r>
            <a:r>
              <a:rPr sz="2400" spc="-2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of</a:t>
            </a:r>
            <a:r>
              <a:rPr sz="2400" spc="-3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Duits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498080" y="3072383"/>
            <a:ext cx="3703319" cy="309067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566545">
              <a:lnSpc>
                <a:spcPct val="100000"/>
              </a:lnSpc>
              <a:spcBef>
                <a:spcPts val="95"/>
              </a:spcBef>
            </a:pPr>
            <a:r>
              <a:rPr dirty="0"/>
              <a:t>Cultuur</a:t>
            </a:r>
            <a:r>
              <a:rPr spc="-40" dirty="0"/>
              <a:t> </a:t>
            </a:r>
            <a:r>
              <a:rPr dirty="0"/>
              <a:t>&amp;</a:t>
            </a:r>
            <a:r>
              <a:rPr spc="-80" dirty="0"/>
              <a:t> </a:t>
            </a:r>
            <a:r>
              <a:rPr spc="-10" dirty="0"/>
              <a:t>Maatschappij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959330" y="2265653"/>
            <a:ext cx="3736340" cy="314833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Vrije</a:t>
            </a:r>
            <a:r>
              <a:rPr sz="2400" spc="-4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deel:</a:t>
            </a:r>
            <a:r>
              <a:rPr sz="2400" spc="-2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(1</a:t>
            </a:r>
            <a:r>
              <a:rPr sz="2400" spc="-5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vak</a:t>
            </a:r>
            <a:r>
              <a:rPr sz="2400" spc="-3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kiezen)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Aardrijkskunde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Wiskunde</a:t>
            </a:r>
            <a:r>
              <a:rPr sz="2400" spc="-7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0A7468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25"/>
              </a:spcBef>
              <a:buSzPct val="68750"/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Economie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22100"/>
              </a:lnSpc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Bouwt</a:t>
            </a:r>
            <a:r>
              <a:rPr sz="2400" spc="-4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verder</a:t>
            </a:r>
            <a:r>
              <a:rPr sz="2400" spc="-4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op</a:t>
            </a:r>
            <a:r>
              <a:rPr sz="2400" spc="-4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het</a:t>
            </a:r>
            <a:r>
              <a:rPr sz="2400" spc="-6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cluster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Creatieve</a:t>
            </a:r>
            <a:r>
              <a:rPr sz="2400" spc="-12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Economie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45908" y="3171444"/>
            <a:ext cx="3704843" cy="3092195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08938" y="384989"/>
            <a:ext cx="8570595" cy="1824989"/>
          </a:xfrm>
          <a:prstGeom prst="rect">
            <a:avLst/>
          </a:prstGeom>
        </p:spPr>
        <p:txBody>
          <a:bodyPr vert="horz" wrap="square" lIns="0" tIns="1485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70"/>
              </a:spcBef>
            </a:pPr>
            <a:r>
              <a:rPr dirty="0"/>
              <a:t>Economie</a:t>
            </a:r>
            <a:r>
              <a:rPr spc="-65" dirty="0"/>
              <a:t> </a:t>
            </a:r>
            <a:r>
              <a:rPr dirty="0"/>
              <a:t>&amp;</a:t>
            </a:r>
            <a:r>
              <a:rPr spc="-85" dirty="0"/>
              <a:t> </a:t>
            </a:r>
            <a:r>
              <a:rPr spc="-10" dirty="0"/>
              <a:t>Maatschappij</a:t>
            </a:r>
          </a:p>
          <a:p>
            <a:pPr marL="12700" marR="5080" indent="-1270" algn="ctr">
              <a:lnSpc>
                <a:spcPct val="108000"/>
              </a:lnSpc>
              <a:spcBef>
                <a:spcPts val="520"/>
              </a:spcBef>
            </a:pPr>
            <a:r>
              <a:rPr sz="3000" dirty="0"/>
              <a:t>Organiseren,</a:t>
            </a:r>
            <a:r>
              <a:rPr sz="3000" spc="-45" dirty="0"/>
              <a:t> </a:t>
            </a:r>
            <a:r>
              <a:rPr sz="3000" dirty="0"/>
              <a:t>regelen,</a:t>
            </a:r>
            <a:r>
              <a:rPr sz="3000" spc="-65" dirty="0"/>
              <a:t> </a:t>
            </a:r>
            <a:r>
              <a:rPr sz="3000" dirty="0"/>
              <a:t>adviseren</a:t>
            </a:r>
            <a:r>
              <a:rPr sz="3000" spc="-55" dirty="0"/>
              <a:t> </a:t>
            </a:r>
            <a:r>
              <a:rPr sz="3000" dirty="0"/>
              <a:t>en</a:t>
            </a:r>
            <a:r>
              <a:rPr sz="3000" spc="-40" dirty="0"/>
              <a:t> </a:t>
            </a:r>
            <a:r>
              <a:rPr sz="3000" spc="-10" dirty="0"/>
              <a:t>ondernemen </a:t>
            </a:r>
            <a:r>
              <a:rPr sz="3000" dirty="0"/>
              <a:t>Beroepen</a:t>
            </a:r>
            <a:r>
              <a:rPr sz="3000" spc="-55" dirty="0"/>
              <a:t> </a:t>
            </a:r>
            <a:r>
              <a:rPr sz="3000" dirty="0"/>
              <a:t>in</a:t>
            </a:r>
            <a:r>
              <a:rPr sz="3000" spc="-35" dirty="0"/>
              <a:t> </a:t>
            </a:r>
            <a:r>
              <a:rPr sz="3000" dirty="0"/>
              <a:t>bedrijfsleven,</a:t>
            </a:r>
            <a:r>
              <a:rPr sz="3000" spc="-60" dirty="0"/>
              <a:t> </a:t>
            </a:r>
            <a:r>
              <a:rPr sz="3000" dirty="0"/>
              <a:t>marketing,</a:t>
            </a:r>
            <a:r>
              <a:rPr sz="3000" spc="-25" dirty="0"/>
              <a:t> </a:t>
            </a:r>
            <a:r>
              <a:rPr sz="3000" spc="-10" dirty="0"/>
              <a:t>commercieel</a:t>
            </a:r>
            <a:endParaRPr sz="3000"/>
          </a:p>
        </p:txBody>
      </p:sp>
      <p:sp>
        <p:nvSpPr>
          <p:cNvPr id="3" name="object 3"/>
          <p:cNvSpPr txBox="1"/>
          <p:nvPr/>
        </p:nvSpPr>
        <p:spPr>
          <a:xfrm>
            <a:off x="1564639" y="2712429"/>
            <a:ext cx="4347210" cy="3593465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Profieldeel: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299085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Geschiedenis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25"/>
              </a:spcBef>
              <a:buSzPct val="68750"/>
              <a:buChar char="•"/>
              <a:tabLst>
                <a:tab pos="299085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Economie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299085" algn="l"/>
              </a:tabLst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Wiskunde</a:t>
            </a:r>
            <a:r>
              <a:rPr sz="2400" spc="-7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60" dirty="0">
                <a:solidFill>
                  <a:srgbClr val="0A7468"/>
                </a:solidFill>
                <a:latin typeface="Arial"/>
                <a:cs typeface="Arial"/>
              </a:rPr>
              <a:t>A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80"/>
              </a:spcBef>
              <a:buClr>
                <a:srgbClr val="0A7468"/>
              </a:buClr>
              <a:buFont typeface="Arial"/>
              <a:buChar char="•"/>
            </a:pP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Profielkeuzedeel:</a:t>
            </a:r>
            <a:r>
              <a:rPr sz="2400" spc="-3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(1</a:t>
            </a:r>
            <a:r>
              <a:rPr sz="2400" spc="-9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vak</a:t>
            </a:r>
            <a:r>
              <a:rPr sz="2400" spc="-8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kiezen)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25"/>
              </a:spcBef>
              <a:buSzPct val="68750"/>
              <a:buChar char="•"/>
              <a:tabLst>
                <a:tab pos="299085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Maatschappijwetenschappen</a:t>
            </a:r>
            <a:endParaRPr sz="2400">
              <a:latin typeface="Arial"/>
              <a:cs typeface="Arial"/>
            </a:endParaRPr>
          </a:p>
          <a:p>
            <a:pPr marL="299085" indent="-286385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299085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Aardrijkskunde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8123" y="3656076"/>
            <a:ext cx="4383023" cy="26288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56030">
              <a:lnSpc>
                <a:spcPct val="100000"/>
              </a:lnSpc>
              <a:spcBef>
                <a:spcPts val="95"/>
              </a:spcBef>
            </a:pPr>
            <a:r>
              <a:rPr dirty="0"/>
              <a:t>Economie</a:t>
            </a:r>
            <a:r>
              <a:rPr spc="-65" dirty="0"/>
              <a:t> </a:t>
            </a:r>
            <a:r>
              <a:rPr dirty="0"/>
              <a:t>&amp;</a:t>
            </a:r>
            <a:r>
              <a:rPr spc="-85" dirty="0"/>
              <a:t> </a:t>
            </a:r>
            <a:r>
              <a:rPr spc="-10" dirty="0"/>
              <a:t>Maatschappij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792418" y="2153753"/>
            <a:ext cx="3736340" cy="4039870"/>
          </a:xfrm>
          <a:prstGeom prst="rect">
            <a:avLst/>
          </a:prstGeom>
        </p:spPr>
        <p:txBody>
          <a:bodyPr vert="horz" wrap="square" lIns="0" tIns="9334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35"/>
              </a:spcBef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Vrije</a:t>
            </a:r>
            <a:r>
              <a:rPr sz="2400" spc="-4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deel:</a:t>
            </a:r>
            <a:r>
              <a:rPr sz="2400" spc="-2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(1</a:t>
            </a:r>
            <a:r>
              <a:rPr sz="2400" spc="-5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vak</a:t>
            </a:r>
            <a:r>
              <a:rPr sz="2400" spc="-3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kiezen)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Duits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Frans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25"/>
              </a:spcBef>
              <a:buSzPct val="68750"/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Aardrijkskunde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35"/>
              </a:spcBef>
              <a:buSzPct val="68750"/>
              <a:buChar char="•"/>
              <a:tabLst>
                <a:tab pos="354965" algn="l"/>
              </a:tabLst>
            </a:pP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Biologie</a:t>
            </a:r>
            <a:endParaRPr sz="2400">
              <a:latin typeface="Arial"/>
              <a:cs typeface="Arial"/>
            </a:endParaRPr>
          </a:p>
          <a:p>
            <a:pPr marL="354965" indent="-342265">
              <a:lnSpc>
                <a:spcPct val="100000"/>
              </a:lnSpc>
              <a:spcBef>
                <a:spcPts val="625"/>
              </a:spcBef>
              <a:buSzPct val="68750"/>
              <a:buChar char="•"/>
              <a:tabLst>
                <a:tab pos="354965" algn="l"/>
              </a:tabLst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Kunst</a:t>
            </a:r>
            <a:r>
              <a:rPr sz="2400" spc="-20" dirty="0">
                <a:solidFill>
                  <a:srgbClr val="0A7468"/>
                </a:solidFill>
                <a:latin typeface="Arial"/>
                <a:cs typeface="Arial"/>
              </a:rPr>
              <a:t> (bv-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drama)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745"/>
              </a:spcBef>
            </a:pPr>
            <a:endParaRPr sz="2400">
              <a:latin typeface="Arial"/>
              <a:cs typeface="Arial"/>
            </a:endParaRPr>
          </a:p>
          <a:p>
            <a:pPr marL="12700" marR="5080">
              <a:lnSpc>
                <a:spcPct val="122100"/>
              </a:lnSpc>
            </a:pP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Bouwt</a:t>
            </a:r>
            <a:r>
              <a:rPr sz="2400" spc="-50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verder</a:t>
            </a:r>
            <a:r>
              <a:rPr sz="2400" spc="-4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op</a:t>
            </a:r>
            <a:r>
              <a:rPr sz="2400" spc="-4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dirty="0">
                <a:solidFill>
                  <a:srgbClr val="0A7468"/>
                </a:solidFill>
                <a:latin typeface="Arial"/>
                <a:cs typeface="Arial"/>
              </a:rPr>
              <a:t>het</a:t>
            </a:r>
            <a:r>
              <a:rPr sz="2400" spc="-55" dirty="0">
                <a:solidFill>
                  <a:srgbClr val="0A7468"/>
                </a:solidFill>
                <a:latin typeface="Arial"/>
                <a:cs typeface="Arial"/>
              </a:rPr>
              <a:t> </a:t>
            </a:r>
            <a:r>
              <a:rPr sz="2400" spc="-10" dirty="0">
                <a:solidFill>
                  <a:srgbClr val="0A7468"/>
                </a:solidFill>
                <a:latin typeface="Arial"/>
                <a:cs typeface="Arial"/>
              </a:rPr>
              <a:t>cluster Changemakers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85076" y="3592067"/>
            <a:ext cx="4381499" cy="2628899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549</Words>
  <Application>Microsoft Office PowerPoint</Application>
  <PresentationFormat>Breedbeeld</PresentationFormat>
  <Paragraphs>173</Paragraphs>
  <Slides>20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6" baseType="lpstr">
      <vt:lpstr>Arial</vt:lpstr>
      <vt:lpstr>Tahoma</vt:lpstr>
      <vt:lpstr>Times New Roman</vt:lpstr>
      <vt:lpstr>Verdana</vt:lpstr>
      <vt:lpstr>Wingdings</vt:lpstr>
      <vt:lpstr>Office Theme</vt:lpstr>
      <vt:lpstr>Welkom bij de voorlichting over de havo op het Saenredam</vt:lpstr>
      <vt:lpstr>Programma</vt:lpstr>
      <vt:lpstr>Voorstellen</vt:lpstr>
      <vt:lpstr>Welke profielen kun je kiezen op de havo?</vt:lpstr>
      <vt:lpstr>Gemeenschappelijk deel</vt:lpstr>
      <vt:lpstr>Cultuur &amp; Maatschappij</vt:lpstr>
      <vt:lpstr>Cultuur &amp; Maatschappij</vt:lpstr>
      <vt:lpstr>Economie &amp; Maatschappij Organiseren, regelen, adviseren en ondernemen Beroepen in bedrijfsleven, marketing, commercieel</vt:lpstr>
      <vt:lpstr>Economie &amp; Maatschappij</vt:lpstr>
      <vt:lpstr>Natuur &amp; Gezondheid</vt:lpstr>
      <vt:lpstr>Natuur &amp; Gezondheid</vt:lpstr>
      <vt:lpstr>Natuur &amp; Techniek</vt:lpstr>
      <vt:lpstr>Natuur &amp; Techniek</vt:lpstr>
      <vt:lpstr>Voorbeelden van passende opleidingen per profiel</vt:lpstr>
      <vt:lpstr>Van profiel naar studie</vt:lpstr>
      <vt:lpstr>Havo op het Saenredam</vt:lpstr>
      <vt:lpstr>Toelatingscriteria</vt:lpstr>
      <vt:lpstr>Procedure</vt:lpstr>
      <vt:lpstr>Wie heeft er nog een centrale vraag?</vt:lpstr>
      <vt:lpstr>Veel succes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Gianna Troiani</dc:creator>
  <cp:lastModifiedBy>Sofie van den Berg</cp:lastModifiedBy>
  <cp:revision>1</cp:revision>
  <dcterms:created xsi:type="dcterms:W3CDTF">2024-02-29T14:43:43Z</dcterms:created>
  <dcterms:modified xsi:type="dcterms:W3CDTF">2024-02-29T14:44:17Z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2023-12-14T00:00:00Z</vt:filetime>
  </property>
  <property fmtid="{D5CDD505-2E9C-101B-9397-08002B2CF9AE}" pid="3" name="Creator">
    <vt:lpwstr>Acrobat PDFMaker 23 voor PowerPoint</vt:lpwstr>
  </property>
  <property fmtid="{D5CDD505-2E9C-101B-9397-08002B2CF9AE}" pid="4" name="LastSaved">
    <vt:filetime>2024-02-29T00:00:00Z</vt:filetime>
  </property>
  <property fmtid="{D5CDD505-2E9C-101B-9397-08002B2CF9AE}" pid="5" name="MSIP_Label_f3e6dba3-42c1-475e-beed-5d52002941fd_ActionId">
    <vt:lpwstr>4e19e353-bdd0-4f23-a43a-12a0b173de4c</vt:lpwstr>
  </property>
  <property fmtid="{D5CDD505-2E9C-101B-9397-08002B2CF9AE}" pid="6" name="MSIP_Label_f3e6dba3-42c1-475e-beed-5d52002941fd_ContentBits">
    <vt:lpwstr>0</vt:lpwstr>
  </property>
  <property fmtid="{D5CDD505-2E9C-101B-9397-08002B2CF9AE}" pid="7" name="MSIP_Label_f3e6dba3-42c1-475e-beed-5d52002941fd_Enabled">
    <vt:lpwstr>true</vt:lpwstr>
  </property>
  <property fmtid="{D5CDD505-2E9C-101B-9397-08002B2CF9AE}" pid="8" name="MSIP_Label_f3e6dba3-42c1-475e-beed-5d52002941fd_Method">
    <vt:lpwstr>Standard</vt:lpwstr>
  </property>
  <property fmtid="{D5CDD505-2E9C-101B-9397-08002B2CF9AE}" pid="9" name="MSIP_Label_f3e6dba3-42c1-475e-beed-5d52002941fd_Name">
    <vt:lpwstr>Openbaar</vt:lpwstr>
  </property>
  <property fmtid="{D5CDD505-2E9C-101B-9397-08002B2CF9AE}" pid="10" name="MSIP_Label_f3e6dba3-42c1-475e-beed-5d52002941fd_SetDate">
    <vt:lpwstr>2023-12-08T15:27:01Z</vt:lpwstr>
  </property>
  <property fmtid="{D5CDD505-2E9C-101B-9397-08002B2CF9AE}" pid="11" name="MSIP_Label_f3e6dba3-42c1-475e-beed-5d52002941fd_SiteId">
    <vt:lpwstr>5b83389b-52c3-41b5-a90c-45ceabd80c71</vt:lpwstr>
  </property>
  <property fmtid="{D5CDD505-2E9C-101B-9397-08002B2CF9AE}" pid="12" name="Producer">
    <vt:lpwstr>Adobe PDF Library 23.6.156</vt:lpwstr>
  </property>
</Properties>
</file>